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3" r:id="rId2"/>
    <p:sldMasterId id="2147483695" r:id="rId3"/>
    <p:sldMasterId id="2147483701" r:id="rId4"/>
    <p:sldMasterId id="2147483707" r:id="rId5"/>
  </p:sldMasterIdLst>
  <p:notesMasterIdLst>
    <p:notesMasterId r:id="rId67"/>
  </p:notesMasterIdLst>
  <p:sldIdLst>
    <p:sldId id="259" r:id="rId6"/>
    <p:sldId id="262" r:id="rId7"/>
    <p:sldId id="265" r:id="rId8"/>
    <p:sldId id="268" r:id="rId9"/>
    <p:sldId id="271" r:id="rId10"/>
    <p:sldId id="274" r:id="rId11"/>
    <p:sldId id="277" r:id="rId12"/>
    <p:sldId id="280" r:id="rId13"/>
    <p:sldId id="283" r:id="rId14"/>
    <p:sldId id="286" r:id="rId15"/>
    <p:sldId id="289" r:id="rId16"/>
    <p:sldId id="292" r:id="rId17"/>
    <p:sldId id="295" r:id="rId18"/>
    <p:sldId id="298" r:id="rId19"/>
    <p:sldId id="301" r:id="rId20"/>
    <p:sldId id="304" r:id="rId21"/>
    <p:sldId id="307" r:id="rId22"/>
    <p:sldId id="310" r:id="rId23"/>
    <p:sldId id="313" r:id="rId24"/>
    <p:sldId id="316" r:id="rId25"/>
    <p:sldId id="319" r:id="rId26"/>
    <p:sldId id="322" r:id="rId27"/>
    <p:sldId id="325" r:id="rId28"/>
    <p:sldId id="328" r:id="rId29"/>
    <p:sldId id="331" r:id="rId30"/>
    <p:sldId id="334" r:id="rId31"/>
    <p:sldId id="337" r:id="rId32"/>
    <p:sldId id="340" r:id="rId33"/>
    <p:sldId id="343" r:id="rId34"/>
    <p:sldId id="346" r:id="rId35"/>
    <p:sldId id="349" r:id="rId36"/>
    <p:sldId id="352" r:id="rId37"/>
    <p:sldId id="355" r:id="rId38"/>
    <p:sldId id="358" r:id="rId39"/>
    <p:sldId id="361" r:id="rId40"/>
    <p:sldId id="364" r:id="rId41"/>
    <p:sldId id="367" r:id="rId42"/>
    <p:sldId id="370" r:id="rId43"/>
    <p:sldId id="373" r:id="rId44"/>
    <p:sldId id="376" r:id="rId45"/>
    <p:sldId id="379" r:id="rId46"/>
    <p:sldId id="382" r:id="rId47"/>
    <p:sldId id="385" r:id="rId48"/>
    <p:sldId id="388" r:id="rId49"/>
    <p:sldId id="391" r:id="rId50"/>
    <p:sldId id="394" r:id="rId51"/>
    <p:sldId id="397" r:id="rId52"/>
    <p:sldId id="400" r:id="rId53"/>
    <p:sldId id="403" r:id="rId54"/>
    <p:sldId id="406" r:id="rId55"/>
    <p:sldId id="409" r:id="rId56"/>
    <p:sldId id="412" r:id="rId57"/>
    <p:sldId id="415" r:id="rId58"/>
    <p:sldId id="418" r:id="rId59"/>
    <p:sldId id="421" r:id="rId60"/>
    <p:sldId id="424" r:id="rId61"/>
    <p:sldId id="427" r:id="rId62"/>
    <p:sldId id="430" r:id="rId63"/>
    <p:sldId id="433" r:id="rId64"/>
    <p:sldId id="436" r:id="rId65"/>
    <p:sldId id="478" r:id="rId66"/>
  </p:sldIdLst>
  <p:sldSz cx="9144000" cy="5143500" type="screen16x9"/>
  <p:notesSz cx="6858000" cy="9144000"/>
  <p:embeddedFontLst>
    <p:embeddedFont>
      <p:font typeface="Consolas" panose="020B0609020204030204" pitchFamily="49" charset="0"/>
      <p:regular r:id="rId68"/>
      <p:bold r:id="rId69"/>
      <p:italic r:id="rId70"/>
      <p:boldItalic r:id="rId71"/>
    </p:embeddedFont>
    <p:embeddedFont>
      <p:font typeface="DM Sans" pitchFamily="2" charset="0"/>
      <p:regular r:id="rId72"/>
      <p:bold r:id="rId73"/>
      <p:italic r:id="rId74"/>
      <p:boldItalic r:id="rId75"/>
    </p:embeddedFont>
    <p:embeddedFont>
      <p:font typeface="Gill Sans MT" panose="020B0502020104020203" pitchFamily="34" charset="0"/>
      <p:regular r:id="rId76"/>
      <p:bold r:id="rId77"/>
      <p:italic r:id="rId78"/>
      <p:boldItalic r:id="rId79"/>
    </p:embeddedFont>
    <p:embeddedFont>
      <p:font typeface="Maven Pro Medium" panose="020B0604020202020204" charset="0"/>
      <p:regular r:id="rId80"/>
    </p:embeddedFont>
    <p:embeddedFont>
      <p:font typeface="Maven Pro Regular" panose="020B0604020202020204" charset="0"/>
      <p:regular r:id="rId81"/>
    </p:embeddedFont>
    <p:embeddedFont>
      <p:font typeface="Open Sans" panose="020B0606030504020204" pitchFamily="34" charset="0"/>
      <p:regular r:id="rId82"/>
      <p:bold r:id="rId83"/>
      <p:italic r:id="rId84"/>
      <p:boldItalic r:id="rId85"/>
    </p:embeddedFont>
    <p:embeddedFont>
      <p:font typeface="Open Sans Light" panose="020B0306030504020204" pitchFamily="34" charset="0"/>
      <p:regular r:id="rId86"/>
      <p:italic r:id="rId87"/>
    </p:embeddedFont>
    <p:embeddedFont>
      <p:font typeface="Tahoma" panose="020B0604030504040204" pitchFamily="34" charset="0"/>
      <p:regular r:id="rId88"/>
      <p:bold r:id="rId89"/>
    </p:embeddedFont>
  </p:embeddedFontLst>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210" d="100"/>
          <a:sy n="210" d="100"/>
        </p:scale>
        <p:origin x="354" y="16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Master" Target="slideMasters/slideMaster5.xml"/><Relationship Id="rId90" Type="http://schemas.openxmlformats.org/officeDocument/2006/relationships/tags" Target="tags/tag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font" Target="fonts/font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9.fntdata"/><Relationship Id="rId7" Type="http://schemas.openxmlformats.org/officeDocument/2006/relationships/slide" Target="slides/slide2.xml"/><Relationship Id="rId71" Type="http://schemas.openxmlformats.org/officeDocument/2006/relationships/font" Target="fonts/font4.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20.fntdata"/><Relationship Id="rId61" Type="http://schemas.openxmlformats.org/officeDocument/2006/relationships/slide" Target="slides/slide56.xml"/><Relationship Id="rId82"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B21CB2-F501-42D4-A10E-79521FF2F2F7}" type="datetimeFigureOut">
              <a:rPr lang="de-DE" smtClean="0"/>
              <a:t>29.02.2024</a:t>
            </a:fld>
            <a:endParaRPr lang="de-D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8657F4-29AD-41A7-8E60-23AE202EE4B8}" type="slidenum">
              <a:rPr lang="de-DE" smtClean="0"/>
              <a:t>‹#›</a:t>
            </a:fld>
            <a:endParaRPr lang="de-DE"/>
          </a:p>
        </p:txBody>
      </p:sp>
    </p:spTree>
    <p:extLst>
      <p:ext uri="{BB962C8B-B14F-4D97-AF65-F5344CB8AC3E}">
        <p14:creationId xmlns:p14="http://schemas.microsoft.com/office/powerpoint/2010/main" val="2226621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28ebf7bd9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96" name="Google Shape;296;g2828ebf7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2</a:t>
            </a:fld>
            <a:endParaRPr lang="de-DE"/>
          </a:p>
        </p:txBody>
      </p:sp>
    </p:spTree>
    <p:extLst>
      <p:ext uri="{BB962C8B-B14F-4D97-AF65-F5344CB8AC3E}">
        <p14:creationId xmlns:p14="http://schemas.microsoft.com/office/powerpoint/2010/main" val="90773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5</a:t>
            </a:fld>
            <a:endParaRPr lang="de-DE"/>
          </a:p>
        </p:txBody>
      </p:sp>
    </p:spTree>
    <p:extLst>
      <p:ext uri="{BB962C8B-B14F-4D97-AF65-F5344CB8AC3E}">
        <p14:creationId xmlns:p14="http://schemas.microsoft.com/office/powerpoint/2010/main" val="651817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8</a:t>
            </a:fld>
            <a:endParaRPr lang="de-DE"/>
          </a:p>
        </p:txBody>
      </p:sp>
    </p:spTree>
    <p:extLst>
      <p:ext uri="{BB962C8B-B14F-4D97-AF65-F5344CB8AC3E}">
        <p14:creationId xmlns:p14="http://schemas.microsoft.com/office/powerpoint/2010/main" val="202983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9</a:t>
            </a:fld>
            <a:endParaRPr lang="de-DE"/>
          </a:p>
        </p:txBody>
      </p:sp>
    </p:spTree>
    <p:extLst>
      <p:ext uri="{BB962C8B-B14F-4D97-AF65-F5344CB8AC3E}">
        <p14:creationId xmlns:p14="http://schemas.microsoft.com/office/powerpoint/2010/main" val="3942933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10</a:t>
            </a:fld>
            <a:endParaRPr lang="de-DE"/>
          </a:p>
        </p:txBody>
      </p:sp>
    </p:spTree>
    <p:extLst>
      <p:ext uri="{BB962C8B-B14F-4D97-AF65-F5344CB8AC3E}">
        <p14:creationId xmlns:p14="http://schemas.microsoft.com/office/powerpoint/2010/main" val="2508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11</a:t>
            </a:fld>
            <a:endParaRPr lang="de-DE"/>
          </a:p>
        </p:txBody>
      </p:sp>
    </p:spTree>
    <p:extLst>
      <p:ext uri="{BB962C8B-B14F-4D97-AF65-F5344CB8AC3E}">
        <p14:creationId xmlns:p14="http://schemas.microsoft.com/office/powerpoint/2010/main" val="552978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8657F4-29AD-41A7-8E60-23AE202EE4B8}" type="slidenum">
              <a:rPr lang="de-DE" smtClean="0"/>
              <a:t>12</a:t>
            </a:fld>
            <a:endParaRPr lang="de-DE"/>
          </a:p>
        </p:txBody>
      </p:sp>
    </p:spTree>
    <p:extLst>
      <p:ext uri="{BB962C8B-B14F-4D97-AF65-F5344CB8AC3E}">
        <p14:creationId xmlns:p14="http://schemas.microsoft.com/office/powerpoint/2010/main" val="4124801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7F42A509-83F8-4F35-BD94-A210F9F0D7CA}" type="datetimeFigureOut">
              <a:rPr lang="en-US" smtClean="0"/>
              <a:t>2/29/2024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D48A374-86AC-4E38-ADCC-121B985E23F5}" type="datetimeFigureOut">
              <a:rPr lang="en-US" smtClean="0"/>
              <a:t>2/29/2024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13F9734-B7CC-4D6E-9731-EF4D78679D7A}" type="datetimeFigureOut">
              <a:rPr lang="en-US" smtClean="0"/>
              <a:t>2/29/2024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481"/>
          </a:xfrm>
          <a:prstGeom prst="rect">
            <a:avLst/>
          </a:prstGeom>
          <a:noFill/>
          <a:ln>
            <a:noFill/>
          </a:ln>
        </p:spPr>
      </p:pic>
      <p:sp>
        <p:nvSpPr>
          <p:cNvPr id="10" name="Google Shape;10;p2"/>
          <p:cNvSpPr/>
          <p:nvPr/>
        </p:nvSpPr>
        <p:spPr>
          <a:xfrm>
            <a:off x="411675" y="440175"/>
            <a:ext cx="8320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1" name="Google Shape;11;p2"/>
          <p:cNvPicPr preferRelativeResize="0"/>
          <p:nvPr/>
        </p:nvPicPr>
        <p:blipFill>
          <a:blip r:embed="rId3">
            <a:alphaModFix/>
          </a:blip>
          <a:srcRect t="49849"/>
          <a:stretch>
            <a:fillRect/>
          </a:stretch>
        </p:blipFill>
        <p:spPr>
          <a:xfrm>
            <a:off x="5452275" y="0"/>
            <a:ext cx="3092412" cy="1550926"/>
          </a:xfrm>
          <a:prstGeom prst="rect">
            <a:avLst/>
          </a:prstGeom>
          <a:noFill/>
          <a:ln>
            <a:noFill/>
          </a:ln>
        </p:spPr>
      </p:pic>
      <p:sp>
        <p:nvSpPr>
          <p:cNvPr id="12" name="Google Shape;12;p2"/>
          <p:cNvSpPr txBox="1">
            <a:spLocks noGrp="1"/>
          </p:cNvSpPr>
          <p:nvPr>
            <p:ph type="ctrTitle"/>
          </p:nvPr>
        </p:nvSpPr>
        <p:spPr>
          <a:xfrm>
            <a:off x="941825" y="2036863"/>
            <a:ext cx="5609700" cy="1730100"/>
          </a:xfrm>
          <a:prstGeom prst="rect">
            <a:avLst/>
          </a:prstGeom>
          <a:noFill/>
        </p:spPr>
        <p:txBody>
          <a:bodyPr spcFirstLastPara="1" wrap="square" lIns="91425" tIns="91425" rIns="91425" bIns="91425" anchor="b" anchorCtr="0">
            <a:noAutofit/>
          </a:bodyPr>
          <a:lstStyle>
            <a:lvl1pPr lvl="0">
              <a:lnSpc>
                <a:spcPct val="90000"/>
              </a:lnSpc>
              <a:spcBef>
                <a:spcPct val="0"/>
              </a:spcBef>
              <a:spcAft>
                <a:spcPct val="0"/>
              </a:spcAft>
              <a:buClr>
                <a:srgbClr val="191919"/>
              </a:buClr>
              <a:buSzPts val="5200"/>
              <a:buNone/>
              <a:defRPr sz="5500"/>
            </a:lvl1pPr>
            <a:lvl2pPr lvl="1" algn="ctr">
              <a:spcBef>
                <a:spcPct val="0"/>
              </a:spcBef>
              <a:spcAft>
                <a:spcPct val="0"/>
              </a:spcAft>
              <a:buClr>
                <a:srgbClr val="191919"/>
              </a:buClr>
              <a:buSzPts val="5200"/>
              <a:buNone/>
              <a:defRPr sz="5200">
                <a:solidFill>
                  <a:srgbClr val="191919"/>
                </a:solidFill>
              </a:defRPr>
            </a:lvl2pPr>
            <a:lvl3pPr lvl="2" algn="ctr">
              <a:spcBef>
                <a:spcPct val="0"/>
              </a:spcBef>
              <a:spcAft>
                <a:spcPct val="0"/>
              </a:spcAft>
              <a:buClr>
                <a:srgbClr val="191919"/>
              </a:buClr>
              <a:buSzPts val="5200"/>
              <a:buNone/>
              <a:defRPr sz="5200">
                <a:solidFill>
                  <a:srgbClr val="191919"/>
                </a:solidFill>
              </a:defRPr>
            </a:lvl3pPr>
            <a:lvl4pPr lvl="3" algn="ctr">
              <a:spcBef>
                <a:spcPct val="0"/>
              </a:spcBef>
              <a:spcAft>
                <a:spcPct val="0"/>
              </a:spcAft>
              <a:buClr>
                <a:srgbClr val="191919"/>
              </a:buClr>
              <a:buSzPts val="5200"/>
              <a:buNone/>
              <a:defRPr sz="5200">
                <a:solidFill>
                  <a:srgbClr val="191919"/>
                </a:solidFill>
              </a:defRPr>
            </a:lvl4pPr>
            <a:lvl5pPr lvl="4" algn="ctr">
              <a:spcBef>
                <a:spcPct val="0"/>
              </a:spcBef>
              <a:spcAft>
                <a:spcPct val="0"/>
              </a:spcAft>
              <a:buClr>
                <a:srgbClr val="191919"/>
              </a:buClr>
              <a:buSzPts val="5200"/>
              <a:buNone/>
              <a:defRPr sz="5200">
                <a:solidFill>
                  <a:srgbClr val="191919"/>
                </a:solidFill>
              </a:defRPr>
            </a:lvl5pPr>
            <a:lvl6pPr lvl="5" algn="ctr">
              <a:spcBef>
                <a:spcPct val="0"/>
              </a:spcBef>
              <a:spcAft>
                <a:spcPct val="0"/>
              </a:spcAft>
              <a:buClr>
                <a:srgbClr val="191919"/>
              </a:buClr>
              <a:buSzPts val="5200"/>
              <a:buNone/>
              <a:defRPr sz="5200">
                <a:solidFill>
                  <a:srgbClr val="191919"/>
                </a:solidFill>
              </a:defRPr>
            </a:lvl6pPr>
            <a:lvl7pPr lvl="6" algn="ctr">
              <a:spcBef>
                <a:spcPct val="0"/>
              </a:spcBef>
              <a:spcAft>
                <a:spcPct val="0"/>
              </a:spcAft>
              <a:buClr>
                <a:srgbClr val="191919"/>
              </a:buClr>
              <a:buSzPts val="5200"/>
              <a:buNone/>
              <a:defRPr sz="5200">
                <a:solidFill>
                  <a:srgbClr val="191919"/>
                </a:solidFill>
              </a:defRPr>
            </a:lvl7pPr>
            <a:lvl8pPr lvl="7" algn="ctr">
              <a:spcBef>
                <a:spcPct val="0"/>
              </a:spcBef>
              <a:spcAft>
                <a:spcPct val="0"/>
              </a:spcAft>
              <a:buClr>
                <a:srgbClr val="191919"/>
              </a:buClr>
              <a:buSzPts val="5200"/>
              <a:buNone/>
              <a:defRPr sz="5200">
                <a:solidFill>
                  <a:srgbClr val="191919"/>
                </a:solidFill>
              </a:defRPr>
            </a:lvl8pPr>
            <a:lvl9pPr lvl="8" algn="ctr">
              <a:spcBef>
                <a:spcPct val="0"/>
              </a:spcBef>
              <a:spcAft>
                <a:spcPct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1044575" y="3822675"/>
            <a:ext cx="3630300" cy="37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ct val="0"/>
              </a:spcBef>
              <a:spcAft>
                <a:spcPct val="0"/>
              </a:spcAft>
              <a:buSzPts val="1200"/>
              <a:buNone/>
              <a:defRPr sz="1400">
                <a:solidFill>
                  <a:schemeClr val="dk1"/>
                </a:solidFill>
              </a:defRPr>
            </a:lvl1pPr>
            <a:lvl2pPr lvl="1" algn="ctr">
              <a:lnSpc>
                <a:spcPct val="100000"/>
              </a:lnSpc>
              <a:spcBef>
                <a:spcPct val="0"/>
              </a:spcBef>
              <a:spcAft>
                <a:spcPct val="0"/>
              </a:spcAft>
              <a:buSzPts val="1800"/>
              <a:buNone/>
              <a:defRPr sz="1800"/>
            </a:lvl2pPr>
            <a:lvl3pPr lvl="2" algn="ctr">
              <a:lnSpc>
                <a:spcPct val="100000"/>
              </a:lnSpc>
              <a:spcBef>
                <a:spcPct val="0"/>
              </a:spcBef>
              <a:spcAft>
                <a:spcPct val="0"/>
              </a:spcAft>
              <a:buSzPts val="1800"/>
              <a:buNone/>
              <a:defRPr sz="1800"/>
            </a:lvl3pPr>
            <a:lvl4pPr lvl="3" algn="ctr">
              <a:lnSpc>
                <a:spcPct val="100000"/>
              </a:lnSpc>
              <a:spcBef>
                <a:spcPct val="0"/>
              </a:spcBef>
              <a:spcAft>
                <a:spcPct val="0"/>
              </a:spcAft>
              <a:buSzPts val="1800"/>
              <a:buNone/>
              <a:defRPr sz="1800"/>
            </a:lvl4pPr>
            <a:lvl5pPr lvl="4" algn="ctr">
              <a:lnSpc>
                <a:spcPct val="100000"/>
              </a:lnSpc>
              <a:spcBef>
                <a:spcPct val="0"/>
              </a:spcBef>
              <a:spcAft>
                <a:spcPct val="0"/>
              </a:spcAft>
              <a:buSzPts val="1800"/>
              <a:buNone/>
              <a:defRPr sz="1800"/>
            </a:lvl5pPr>
            <a:lvl6pPr lvl="5" algn="ctr">
              <a:lnSpc>
                <a:spcPct val="100000"/>
              </a:lnSpc>
              <a:spcBef>
                <a:spcPct val="0"/>
              </a:spcBef>
              <a:spcAft>
                <a:spcPct val="0"/>
              </a:spcAft>
              <a:buSzPts val="1800"/>
              <a:buNone/>
              <a:defRPr sz="1800"/>
            </a:lvl6pPr>
            <a:lvl7pPr lvl="6" algn="ctr">
              <a:lnSpc>
                <a:spcPct val="100000"/>
              </a:lnSpc>
              <a:spcBef>
                <a:spcPct val="0"/>
              </a:spcBef>
              <a:spcAft>
                <a:spcPct val="0"/>
              </a:spcAft>
              <a:buSzPts val="1800"/>
              <a:buNone/>
              <a:defRPr sz="1800"/>
            </a:lvl7pPr>
            <a:lvl8pPr lvl="7" algn="ctr">
              <a:lnSpc>
                <a:spcPct val="100000"/>
              </a:lnSpc>
              <a:spcBef>
                <a:spcPct val="0"/>
              </a:spcBef>
              <a:spcAft>
                <a:spcPct val="0"/>
              </a:spcAft>
              <a:buSzPts val="1800"/>
              <a:buNone/>
              <a:defRPr sz="1800"/>
            </a:lvl8pPr>
            <a:lvl9pPr lvl="8" algn="ctr">
              <a:lnSpc>
                <a:spcPct val="100000"/>
              </a:lnSpc>
              <a:spcBef>
                <a:spcPct val="0"/>
              </a:spcBef>
              <a:spcAft>
                <a:spcPct val="0"/>
              </a:spcAft>
              <a:buSzPts val="1800"/>
              <a:buNone/>
              <a:defRPr sz="1800"/>
            </a:lvl9pPr>
          </a:lstStyle>
          <a:p>
            <a:endParaRPr/>
          </a:p>
        </p:txBody>
      </p:sp>
      <p:grpSp>
        <p:nvGrpSpPr>
          <p:cNvPr id="14" name="Google Shape;14;p2"/>
          <p:cNvGrpSpPr/>
          <p:nvPr/>
        </p:nvGrpSpPr>
        <p:grpSpPr>
          <a:xfrm>
            <a:off x="223700" y="238125"/>
            <a:ext cx="8709600" cy="4668600"/>
            <a:chOff x="223700" y="238125"/>
            <a:chExt cx="8709600" cy="4668600"/>
          </a:xfrm>
        </p:grpSpPr>
        <p:grpSp>
          <p:nvGrpSpPr>
            <p:cNvPr id="15" name="Google Shape;15;p2"/>
            <p:cNvGrpSpPr/>
            <p:nvPr/>
          </p:nvGrpSpPr>
          <p:grpSpPr>
            <a:xfrm>
              <a:off x="285485" y="792051"/>
              <a:ext cx="3466800" cy="207250"/>
              <a:chOff x="227760" y="1017751"/>
              <a:chExt cx="3466800" cy="207250"/>
            </a:xfrm>
          </p:grpSpPr>
          <p:cxnSp>
            <p:nvCxnSpPr>
              <p:cNvPr id="16" name="Google Shape;16;p2"/>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cxnSp>
            <p:nvCxnSpPr>
              <p:cNvPr id="18" name="Google Shape;18;p2"/>
              <p:cNvCxnSpPr/>
              <p:nvPr/>
            </p:nvCxnSpPr>
            <p:spPr>
              <a:xfrm>
                <a:off x="227760" y="1017751"/>
                <a:ext cx="3008400" cy="0"/>
              </a:xfrm>
              <a:prstGeom prst="straightConnector1">
                <a:avLst/>
              </a:prstGeom>
              <a:noFill/>
              <a:ln w="9525" cap="flat" cmpd="sng">
                <a:solidFill>
                  <a:schemeClr val="dk1"/>
                </a:solidFill>
                <a:prstDash val="solid"/>
                <a:round/>
                <a:headEnd type="none" w="med" len="med"/>
                <a:tailEnd type="oval" w="med" len="med"/>
              </a:ln>
            </p:spPr>
          </p:cxnSp>
        </p:grpSp>
        <p:sp>
          <p:nvSpPr>
            <p:cNvPr id="19" name="Google Shape;19;p2"/>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nvGrpSpPr>
            <p:cNvPr id="20" name="Google Shape;20;p2"/>
            <p:cNvGrpSpPr/>
            <p:nvPr/>
          </p:nvGrpSpPr>
          <p:grpSpPr>
            <a:xfrm>
              <a:off x="560750" y="3272729"/>
              <a:ext cx="96900" cy="639291"/>
              <a:chOff x="8382321" y="2252104"/>
              <a:chExt cx="96900" cy="639291"/>
            </a:xfrm>
          </p:grpSpPr>
          <p:sp>
            <p:nvSpPr>
              <p:cNvPr id="21" name="Google Shape;21;p2"/>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2" name="Google Shape;22;p2"/>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3" name="Google Shape;23;p2"/>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4" name="Google Shape;24;p2"/>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5" name="Google Shape;25;p2"/>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nvGrpSpPr>
            <p:cNvPr id="26" name="Google Shape;26;p2"/>
            <p:cNvGrpSpPr/>
            <p:nvPr/>
          </p:nvGrpSpPr>
          <p:grpSpPr>
            <a:xfrm>
              <a:off x="8354921" y="463494"/>
              <a:ext cx="328561" cy="328561"/>
              <a:chOff x="2040096" y="423669"/>
              <a:chExt cx="328561" cy="328561"/>
            </a:xfrm>
          </p:grpSpPr>
          <p:sp>
            <p:nvSpPr>
              <p:cNvPr id="27" name="Google Shape;27;p2"/>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8" name="Google Shape;28;p2"/>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9" name="Google Shape;29;p2"/>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grpSp>
        <p:nvGrpSpPr>
          <p:cNvPr id="30" name="Google Shape;30;p2"/>
          <p:cNvGrpSpPr/>
          <p:nvPr/>
        </p:nvGrpSpPr>
        <p:grpSpPr>
          <a:xfrm>
            <a:off x="6166237" y="464087"/>
            <a:ext cx="2977762" cy="2913651"/>
            <a:chOff x="6166237" y="464087"/>
            <a:chExt cx="2977762" cy="2913651"/>
          </a:xfrm>
        </p:grpSpPr>
        <p:grpSp>
          <p:nvGrpSpPr>
            <p:cNvPr id="31" name="Google Shape;31;p2"/>
            <p:cNvGrpSpPr/>
            <p:nvPr/>
          </p:nvGrpSpPr>
          <p:grpSpPr>
            <a:xfrm>
              <a:off x="6166237" y="464087"/>
              <a:ext cx="2842400" cy="2913651"/>
              <a:chOff x="6166237" y="464087"/>
              <a:chExt cx="2842400" cy="2913651"/>
            </a:xfrm>
          </p:grpSpPr>
          <p:pic>
            <p:nvPicPr>
              <p:cNvPr id="32" name="Google Shape;32;p2"/>
              <p:cNvPicPr preferRelativeResize="0"/>
              <p:nvPr/>
            </p:nvPicPr>
            <p:blipFill>
              <a:blip r:embed="rId4">
                <a:alphaModFix/>
              </a:blip>
              <a:stretch>
                <a:fillRect/>
              </a:stretch>
            </p:blipFill>
            <p:spPr>
              <a:xfrm rot="-5400000">
                <a:off x="6900960" y="464085"/>
                <a:ext cx="2107675" cy="2107678"/>
              </a:xfrm>
              <a:prstGeom prst="rect">
                <a:avLst/>
              </a:prstGeom>
              <a:noFill/>
              <a:ln>
                <a:noFill/>
              </a:ln>
            </p:spPr>
          </p:pic>
          <p:pic>
            <p:nvPicPr>
              <p:cNvPr id="33" name="Google Shape;33;p2"/>
              <p:cNvPicPr preferRelativeResize="0"/>
              <p:nvPr/>
            </p:nvPicPr>
            <p:blipFill>
              <a:blip r:embed="rId5">
                <a:alphaModFix/>
              </a:blip>
              <a:stretch>
                <a:fillRect/>
              </a:stretch>
            </p:blipFill>
            <p:spPr>
              <a:xfrm rot="-5400000" flipH="1">
                <a:off x="6166573" y="566533"/>
                <a:ext cx="1091957" cy="1092630"/>
              </a:xfrm>
              <a:prstGeom prst="rect">
                <a:avLst/>
              </a:prstGeom>
              <a:noFill/>
              <a:ln>
                <a:noFill/>
              </a:ln>
            </p:spPr>
          </p:pic>
          <p:pic>
            <p:nvPicPr>
              <p:cNvPr id="34" name="Google Shape;34;p2"/>
              <p:cNvPicPr preferRelativeResize="0"/>
              <p:nvPr/>
            </p:nvPicPr>
            <p:blipFill>
              <a:blip r:embed="rId6">
                <a:alphaModFix amt="48000"/>
              </a:blip>
              <a:stretch>
                <a:fillRect/>
              </a:stretch>
            </p:blipFill>
            <p:spPr>
              <a:xfrm rot="-5400000" flipH="1">
                <a:off x="7422337" y="2231037"/>
                <a:ext cx="1146700" cy="1146700"/>
              </a:xfrm>
              <a:prstGeom prst="rect">
                <a:avLst/>
              </a:prstGeom>
              <a:noFill/>
              <a:ln>
                <a:noFill/>
              </a:ln>
            </p:spPr>
          </p:pic>
          <p:sp>
            <p:nvSpPr>
              <p:cNvPr id="35" name="Google Shape;35;p2"/>
              <p:cNvSpPr/>
              <p:nvPr/>
            </p:nvSpPr>
            <p:spPr>
              <a:xfrm rot="-2700000">
                <a:off x="6545613" y="1488901"/>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pic>
          <p:nvPicPr>
            <p:cNvPr id="36" name="Google Shape;36;p2"/>
            <p:cNvPicPr preferRelativeResize="0"/>
            <p:nvPr/>
          </p:nvPicPr>
          <p:blipFill>
            <a:blip r:embed="rId6">
              <a:alphaModFix amt="10000"/>
            </a:blip>
            <a:stretch>
              <a:fillRect/>
            </a:stretch>
          </p:blipFill>
          <p:spPr>
            <a:xfrm>
              <a:off x="7997299" y="2044300"/>
              <a:ext cx="1146700" cy="1146700"/>
            </a:xfrm>
            <a:prstGeom prst="rect">
              <a:avLst/>
            </a:prstGeom>
            <a:noFill/>
            <a:ln>
              <a:noFill/>
            </a:ln>
          </p:spPr>
        </p:pic>
      </p:grpSp>
    </p:spTree>
    <p:extLst>
      <p:ext uri="{BB962C8B-B14F-4D97-AF65-F5344CB8AC3E}">
        <p14:creationId xmlns:p14="http://schemas.microsoft.com/office/powerpoint/2010/main" val="393795235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7"/>
        <p:cNvGrpSpPr/>
        <p:nvPr/>
      </p:nvGrpSpPr>
      <p:grpSpPr>
        <a:xfrm>
          <a:off x="0" y="0"/>
          <a:ext cx="0" cy="0"/>
          <a:chOff x="0" y="0"/>
          <a:chExt cx="0" cy="0"/>
        </a:xfrm>
      </p:grpSpPr>
      <p:pic>
        <p:nvPicPr>
          <p:cNvPr id="38" name="Google Shape;38;p3"/>
          <p:cNvPicPr preferRelativeResize="0"/>
          <p:nvPr/>
        </p:nvPicPr>
        <p:blipFill>
          <a:blip r:embed="rId2">
            <a:alphaModFix/>
          </a:blip>
          <a:stretch>
            <a:fillRect/>
          </a:stretch>
        </p:blipFill>
        <p:spPr>
          <a:xfrm>
            <a:off x="0" y="13"/>
            <a:ext cx="9144000" cy="5143481"/>
          </a:xfrm>
          <a:prstGeom prst="rect">
            <a:avLst/>
          </a:prstGeom>
          <a:noFill/>
          <a:ln>
            <a:noFill/>
          </a:ln>
        </p:spPr>
      </p:pic>
      <p:pic>
        <p:nvPicPr>
          <p:cNvPr id="39" name="Google Shape;39;p3"/>
          <p:cNvPicPr preferRelativeResize="0"/>
          <p:nvPr/>
        </p:nvPicPr>
        <p:blipFill>
          <a:blip r:embed="rId3">
            <a:alphaModFix amt="30000"/>
          </a:blip>
          <a:srcRect l="39412"/>
          <a:stretch>
            <a:fillRect/>
          </a:stretch>
        </p:blipFill>
        <p:spPr>
          <a:xfrm rot="5400000">
            <a:off x="2938425" y="-448976"/>
            <a:ext cx="1380449" cy="2278401"/>
          </a:xfrm>
          <a:prstGeom prst="rect">
            <a:avLst/>
          </a:prstGeom>
          <a:noFill/>
          <a:ln>
            <a:noFill/>
          </a:ln>
        </p:spPr>
      </p:pic>
      <p:sp>
        <p:nvSpPr>
          <p:cNvPr id="40" name="Google Shape;40;p3"/>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41" name="Google Shape;41;p3"/>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42" name="Google Shape;42;p3"/>
          <p:cNvSpPr txBox="1">
            <a:spLocks noGrp="1"/>
          </p:cNvSpPr>
          <p:nvPr>
            <p:ph type="title"/>
          </p:nvPr>
        </p:nvSpPr>
        <p:spPr>
          <a:xfrm>
            <a:off x="4455550" y="2625288"/>
            <a:ext cx="3858900" cy="841800"/>
          </a:xfrm>
          <a:prstGeom prst="rect">
            <a:avLst/>
          </a:prstGeom>
        </p:spPr>
        <p:txBody>
          <a:bodyPr spcFirstLastPara="1" wrap="square" lIns="91425" tIns="91425" rIns="91425" bIns="91425" anchor="t" anchorCtr="0">
            <a:noAutofit/>
          </a:bodyPr>
          <a:lstStyle>
            <a:lvl1pPr lvl="0">
              <a:spcBef>
                <a:spcPct val="0"/>
              </a:spcBef>
              <a:spcAft>
                <a:spcPct val="0"/>
              </a:spcAft>
              <a:buSzPts val="3600"/>
              <a:buNone/>
              <a:defRPr sz="45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43" name="Google Shape;43;p3"/>
          <p:cNvSpPr txBox="1">
            <a:spLocks noGrp="1"/>
          </p:cNvSpPr>
          <p:nvPr>
            <p:ph type="title" idx="2" hasCustomPrompt="1"/>
          </p:nvPr>
        </p:nvSpPr>
        <p:spPr>
          <a:xfrm>
            <a:off x="4571975" y="1676413"/>
            <a:ext cx="1235700" cy="84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Clr>
                <a:schemeClr val="lt1"/>
              </a:buClr>
              <a:buSzPts val="6000"/>
              <a:buNone/>
              <a:defRPr sz="6000"/>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901900" cy="4064400"/>
          </a:xfrm>
          <a:prstGeom prst="roundRect">
            <a:avLst>
              <a:gd name="adj" fmla="val 16667"/>
            </a:avLst>
          </a:prstGeom>
          <a:noFill/>
          <a:ln w="9525" cap="flat" cmpd="sng">
            <a:solidFill>
              <a:schemeClr val="dk1"/>
            </a:solidFill>
            <a:prstDash val="solid"/>
            <a:round/>
            <a:headEnd type="none" w="sm" len="sm"/>
            <a:tailEnd type="none" w="sm" len="sm"/>
          </a:ln>
        </p:spPr>
        <p:txBody>
          <a:bodyPr/>
          <a:lstStyle/>
          <a:p>
            <a:endParaRPr/>
          </a:p>
        </p:txBody>
      </p:sp>
      <p:pic>
        <p:nvPicPr>
          <p:cNvPr id="45" name="Google Shape;45;p3"/>
          <p:cNvPicPr preferRelativeResize="0"/>
          <p:nvPr/>
        </p:nvPicPr>
        <p:blipFill>
          <a:blip r:embed="rId4">
            <a:alphaModFix amt="50000"/>
          </a:blip>
          <a:srcRect l="26344" t="28964" r="29123" b="29627"/>
          <a:stretch>
            <a:fillRect/>
          </a:stretch>
        </p:blipFill>
        <p:spPr>
          <a:xfrm rot="7">
            <a:off x="4455547" y="4495708"/>
            <a:ext cx="232924" cy="216584"/>
          </a:xfrm>
          <a:prstGeom prst="rect">
            <a:avLst/>
          </a:prstGeom>
          <a:noFill/>
          <a:ln>
            <a:noFill/>
          </a:ln>
        </p:spPr>
      </p:pic>
      <p:grpSp>
        <p:nvGrpSpPr>
          <p:cNvPr id="46" name="Google Shape;46;p3"/>
          <p:cNvGrpSpPr/>
          <p:nvPr/>
        </p:nvGrpSpPr>
        <p:grpSpPr>
          <a:xfrm rot="-5400000">
            <a:off x="6874103" y="4454334"/>
            <a:ext cx="626293" cy="143750"/>
            <a:chOff x="215250" y="2072325"/>
            <a:chExt cx="367500" cy="143750"/>
          </a:xfrm>
        </p:grpSpPr>
        <p:cxnSp>
          <p:nvCxnSpPr>
            <p:cNvPr id="47" name="Google Shape;47;p3"/>
            <p:cNvCxnSpPr/>
            <p:nvPr/>
          </p:nvCxnSpPr>
          <p:spPr>
            <a:xfrm>
              <a:off x="215250" y="2072325"/>
              <a:ext cx="258300" cy="0"/>
            </a:xfrm>
            <a:prstGeom prst="straightConnector1">
              <a:avLst/>
            </a:prstGeom>
            <a:noFill/>
            <a:ln w="9525" cap="flat" cmpd="sng">
              <a:solidFill>
                <a:schemeClr val="dk1"/>
              </a:solidFill>
              <a:prstDash val="solid"/>
              <a:round/>
              <a:headEnd type="none" w="med" len="med"/>
              <a:tailEnd type="oval" w="med" len="med"/>
            </a:ln>
          </p:spPr>
        </p:cxnSp>
        <p:cxnSp>
          <p:nvCxnSpPr>
            <p:cNvPr id="48" name="Google Shape;48;p3"/>
            <p:cNvCxnSpPr/>
            <p:nvPr/>
          </p:nvCxnSpPr>
          <p:spPr>
            <a:xfrm>
              <a:off x="215250" y="2150550"/>
              <a:ext cx="367500" cy="0"/>
            </a:xfrm>
            <a:prstGeom prst="straightConnector1">
              <a:avLst/>
            </a:prstGeom>
            <a:noFill/>
            <a:ln w="9525" cap="flat" cmpd="sng">
              <a:solidFill>
                <a:schemeClr val="dk1"/>
              </a:solidFill>
              <a:prstDash val="solid"/>
              <a:round/>
              <a:headEnd type="none" w="med" len="med"/>
              <a:tailEnd type="diamond" w="med" len="med"/>
            </a:ln>
          </p:spPr>
        </p:cxnSp>
        <p:cxnSp>
          <p:nvCxnSpPr>
            <p:cNvPr id="49" name="Google Shape;49;p3"/>
            <p:cNvCxnSpPr/>
            <p:nvPr/>
          </p:nvCxnSpPr>
          <p:spPr>
            <a:xfrm>
              <a:off x="215250" y="2216075"/>
              <a:ext cx="101100" cy="0"/>
            </a:xfrm>
            <a:prstGeom prst="straightConnector1">
              <a:avLst/>
            </a:prstGeom>
            <a:noFill/>
            <a:ln w="9525" cap="flat" cmpd="sng">
              <a:solidFill>
                <a:schemeClr val="dk1"/>
              </a:solidFill>
              <a:prstDash val="solid"/>
              <a:round/>
              <a:headEnd type="none" w="med" len="med"/>
              <a:tailEnd type="oval" w="med" len="med"/>
            </a:ln>
          </p:spPr>
        </p:cxnSp>
      </p:grpSp>
      <p:grpSp>
        <p:nvGrpSpPr>
          <p:cNvPr id="50" name="Google Shape;50;p3"/>
          <p:cNvGrpSpPr/>
          <p:nvPr/>
        </p:nvGrpSpPr>
        <p:grpSpPr>
          <a:xfrm>
            <a:off x="7338137" y="289212"/>
            <a:ext cx="1537200" cy="1575362"/>
            <a:chOff x="7338137" y="289212"/>
            <a:chExt cx="1537200" cy="1575362"/>
          </a:xfrm>
        </p:grpSpPr>
        <p:pic>
          <p:nvPicPr>
            <p:cNvPr id="51" name="Google Shape;51;p3"/>
            <p:cNvPicPr preferRelativeResize="0"/>
            <p:nvPr/>
          </p:nvPicPr>
          <p:blipFill>
            <a:blip r:embed="rId5">
              <a:alphaModFix amt="48000"/>
            </a:blip>
            <a:stretch>
              <a:fillRect/>
            </a:stretch>
          </p:blipFill>
          <p:spPr>
            <a:xfrm rot="-5400000" flipH="1">
              <a:off x="7728637" y="289212"/>
              <a:ext cx="1146700" cy="1146700"/>
            </a:xfrm>
            <a:prstGeom prst="rect">
              <a:avLst/>
            </a:prstGeom>
            <a:noFill/>
            <a:ln>
              <a:noFill/>
            </a:ln>
          </p:spPr>
        </p:pic>
        <p:grpSp>
          <p:nvGrpSpPr>
            <p:cNvPr id="52" name="Google Shape;52;p3"/>
            <p:cNvGrpSpPr/>
            <p:nvPr/>
          </p:nvGrpSpPr>
          <p:grpSpPr>
            <a:xfrm>
              <a:off x="8394371" y="441594"/>
              <a:ext cx="328561" cy="328561"/>
              <a:chOff x="2040096" y="423669"/>
              <a:chExt cx="328561" cy="328561"/>
            </a:xfrm>
          </p:grpSpPr>
          <p:sp>
            <p:nvSpPr>
              <p:cNvPr id="53" name="Google Shape;53;p3"/>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54" name="Google Shape;54;p3"/>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55" name="Google Shape;55;p3"/>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pic>
          <p:nvPicPr>
            <p:cNvPr id="56" name="Google Shape;56;p3"/>
            <p:cNvPicPr preferRelativeResize="0"/>
            <p:nvPr/>
          </p:nvPicPr>
          <p:blipFill>
            <a:blip r:embed="rId6">
              <a:alphaModFix/>
            </a:blip>
            <a:stretch>
              <a:fillRect/>
            </a:stretch>
          </p:blipFill>
          <p:spPr>
            <a:xfrm rot="5400000" flipH="1">
              <a:off x="7338473" y="772281"/>
              <a:ext cx="1091957" cy="1092630"/>
            </a:xfrm>
            <a:prstGeom prst="rect">
              <a:avLst/>
            </a:prstGeom>
            <a:noFill/>
            <a:ln>
              <a:noFill/>
            </a:ln>
          </p:spPr>
        </p:pic>
        <p:sp>
          <p:nvSpPr>
            <p:cNvPr id="57" name="Google Shape;57;p3"/>
            <p:cNvSpPr/>
            <p:nvPr/>
          </p:nvSpPr>
          <p:spPr>
            <a:xfrm rot="8100000">
              <a:off x="7717495" y="608646"/>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Tree>
    <p:extLst>
      <p:ext uri="{BB962C8B-B14F-4D97-AF65-F5344CB8AC3E}">
        <p14:creationId xmlns:p14="http://schemas.microsoft.com/office/powerpoint/2010/main" val="68578654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8"/>
        <p:cNvGrpSpPr/>
        <p:nvPr/>
      </p:nvGrpSpPr>
      <p:grpSpPr>
        <a:xfrm>
          <a:off x="0" y="0"/>
          <a:ext cx="0" cy="0"/>
          <a:chOff x="0" y="0"/>
          <a:chExt cx="0" cy="0"/>
        </a:xfrm>
      </p:grpSpPr>
      <p:pic>
        <p:nvPicPr>
          <p:cNvPr id="59" name="Google Shape;59;p4"/>
          <p:cNvPicPr preferRelativeResize="0"/>
          <p:nvPr/>
        </p:nvPicPr>
        <p:blipFill>
          <a:blip r:embed="rId2">
            <a:alphaModFix/>
          </a:blip>
          <a:stretch>
            <a:fillRect/>
          </a:stretch>
        </p:blipFill>
        <p:spPr>
          <a:xfrm rot="10800000">
            <a:off x="0" y="13"/>
            <a:ext cx="9144000" cy="5143481"/>
          </a:xfrm>
          <a:prstGeom prst="rect">
            <a:avLst/>
          </a:prstGeom>
          <a:noFill/>
          <a:ln>
            <a:noFill/>
          </a:ln>
        </p:spPr>
      </p:pic>
      <p:sp>
        <p:nvSpPr>
          <p:cNvPr id="60" name="Google Shape;60;p4"/>
          <p:cNvSpPr/>
          <p:nvPr/>
        </p:nvSpPr>
        <p:spPr>
          <a:xfrm rot="10800000">
            <a:off x="498600" y="438831"/>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61" name="Google Shape;6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62" name="Google Shape;6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ct val="0"/>
              </a:spcBef>
              <a:spcAft>
                <a:spcPct val="0"/>
              </a:spcAft>
              <a:buSzPts val="1200"/>
              <a:buFont typeface="Open Sans Light"/>
              <a:buChar char="●"/>
              <a:defRPr/>
            </a:lvl1pPr>
            <a:lvl2pPr marL="914400" lvl="1" indent="-304800" rtl="0">
              <a:lnSpc>
                <a:spcPct val="100000"/>
              </a:lnSpc>
              <a:spcBef>
                <a:spcPct val="0"/>
              </a:spcBef>
              <a:spcAft>
                <a:spcPct val="0"/>
              </a:spcAft>
              <a:buSzPts val="1200"/>
              <a:buFont typeface="Open Sans Light"/>
              <a:buChar char="○"/>
              <a:defRPr/>
            </a:lvl2pPr>
            <a:lvl3pPr marL="1371600" lvl="2" indent="-304800" rtl="0">
              <a:lnSpc>
                <a:spcPct val="100000"/>
              </a:lnSpc>
              <a:spcBef>
                <a:spcPct val="0"/>
              </a:spcBef>
              <a:spcAft>
                <a:spcPct val="0"/>
              </a:spcAft>
              <a:buSzPts val="1200"/>
              <a:buFont typeface="Open Sans Light"/>
              <a:buChar char="■"/>
              <a:defRPr/>
            </a:lvl3pPr>
            <a:lvl4pPr marL="1828800" lvl="3" indent="-304800" rtl="0">
              <a:lnSpc>
                <a:spcPct val="100000"/>
              </a:lnSpc>
              <a:spcBef>
                <a:spcPct val="0"/>
              </a:spcBef>
              <a:spcAft>
                <a:spcPct val="0"/>
              </a:spcAft>
              <a:buSzPts val="1200"/>
              <a:buFont typeface="Open Sans Light"/>
              <a:buChar char="●"/>
              <a:defRPr/>
            </a:lvl4pPr>
            <a:lvl5pPr marL="2286000" lvl="4" indent="-304800" rtl="0">
              <a:lnSpc>
                <a:spcPct val="100000"/>
              </a:lnSpc>
              <a:spcBef>
                <a:spcPct val="0"/>
              </a:spcBef>
              <a:spcAft>
                <a:spcPct val="0"/>
              </a:spcAft>
              <a:buSzPts val="1200"/>
              <a:buFont typeface="Open Sans Light"/>
              <a:buChar char="○"/>
              <a:defRPr>
                <a:latin typeface="Open Sans"/>
                <a:ea typeface="Open Sans"/>
                <a:cs typeface="Open Sans"/>
                <a:sym typeface="Open Sans"/>
              </a:defRPr>
            </a:lvl5pPr>
            <a:lvl6pPr marL="2743200" lvl="5" indent="-304800" rtl="0">
              <a:lnSpc>
                <a:spcPct val="100000"/>
              </a:lnSpc>
              <a:spcBef>
                <a:spcPct val="0"/>
              </a:spcBef>
              <a:spcAft>
                <a:spcPct val="0"/>
              </a:spcAft>
              <a:buSzPts val="1200"/>
              <a:buFont typeface="Open Sans Light"/>
              <a:buChar char="■"/>
              <a:defRPr/>
            </a:lvl6pPr>
            <a:lvl7pPr marL="3200400" lvl="6" indent="-304800" rtl="0">
              <a:lnSpc>
                <a:spcPct val="100000"/>
              </a:lnSpc>
              <a:spcBef>
                <a:spcPct val="0"/>
              </a:spcBef>
              <a:spcAft>
                <a:spcPct val="0"/>
              </a:spcAft>
              <a:buSzPts val="1200"/>
              <a:buFont typeface="Open Sans Light"/>
              <a:buChar char="●"/>
              <a:defRPr/>
            </a:lvl7pPr>
            <a:lvl8pPr marL="3657600" lvl="7" indent="-304800" rtl="0">
              <a:lnSpc>
                <a:spcPct val="100000"/>
              </a:lnSpc>
              <a:spcBef>
                <a:spcPct val="0"/>
              </a:spcBef>
              <a:spcAft>
                <a:spcPct val="0"/>
              </a:spcAft>
              <a:buSzPts val="1200"/>
              <a:buFont typeface="Open Sans Light"/>
              <a:buChar char="○"/>
              <a:defRPr/>
            </a:lvl8pPr>
            <a:lvl9pPr marL="4114800" lvl="8" indent="-304800" rtl="0">
              <a:lnSpc>
                <a:spcPct val="100000"/>
              </a:lnSpc>
              <a:spcBef>
                <a:spcPct val="0"/>
              </a:spcBef>
              <a:spcAft>
                <a:spcPct val="0"/>
              </a:spcAft>
              <a:buSzPts val="1200"/>
              <a:buFont typeface="Open Sans Light"/>
              <a:buChar char="■"/>
              <a:defRPr/>
            </a:lvl9pPr>
          </a:lstStyle>
          <a:p>
            <a:endParaRPr/>
          </a:p>
        </p:txBody>
      </p:sp>
      <p:pic>
        <p:nvPicPr>
          <p:cNvPr id="63" name="Google Shape;63;p4"/>
          <p:cNvPicPr preferRelativeResize="0"/>
          <p:nvPr/>
        </p:nvPicPr>
        <p:blipFill>
          <a:blip r:embed="rId3">
            <a:alphaModFix amt="40000"/>
          </a:blip>
          <a:srcRect l="19929"/>
          <a:stretch>
            <a:fillRect/>
          </a:stretch>
        </p:blipFill>
        <p:spPr>
          <a:xfrm rot="-5400000">
            <a:off x="7545925" y="3545425"/>
            <a:ext cx="1421200" cy="1774950"/>
          </a:xfrm>
          <a:prstGeom prst="rect">
            <a:avLst/>
          </a:prstGeom>
          <a:noFill/>
          <a:ln>
            <a:noFill/>
          </a:ln>
        </p:spPr>
      </p:pic>
      <p:sp>
        <p:nvSpPr>
          <p:cNvPr id="64" name="Google Shape;64;p4"/>
          <p:cNvSpPr/>
          <p:nvPr/>
        </p:nvSpPr>
        <p:spPr>
          <a:xfrm rot="10800000">
            <a:off x="210700" y="236781"/>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56030539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pic>
        <p:nvPicPr>
          <p:cNvPr id="66" name="Google Shape;66;p5"/>
          <p:cNvPicPr preferRelativeResize="0"/>
          <p:nvPr/>
        </p:nvPicPr>
        <p:blipFill>
          <a:blip r:embed="rId2">
            <a:alphaModFix/>
          </a:blip>
          <a:stretch>
            <a:fillRect/>
          </a:stretch>
        </p:blipFill>
        <p:spPr>
          <a:xfrm rot="10800000">
            <a:off x="0" y="13"/>
            <a:ext cx="9144000" cy="5143481"/>
          </a:xfrm>
          <a:prstGeom prst="rect">
            <a:avLst/>
          </a:prstGeom>
          <a:noFill/>
          <a:ln>
            <a:noFill/>
          </a:ln>
        </p:spPr>
      </p:pic>
      <p:pic>
        <p:nvPicPr>
          <p:cNvPr id="67" name="Google Shape;67;p5"/>
          <p:cNvPicPr preferRelativeResize="0"/>
          <p:nvPr/>
        </p:nvPicPr>
        <p:blipFill>
          <a:blip r:embed="rId3">
            <a:alphaModFix amt="60000"/>
          </a:blip>
          <a:srcRect r="24749" b="24437"/>
          <a:stretch>
            <a:fillRect/>
          </a:stretch>
        </p:blipFill>
        <p:spPr>
          <a:xfrm rot="5400000">
            <a:off x="3375" y="3507826"/>
            <a:ext cx="1632301" cy="1639048"/>
          </a:xfrm>
          <a:prstGeom prst="rect">
            <a:avLst/>
          </a:prstGeom>
          <a:noFill/>
          <a:ln>
            <a:noFill/>
          </a:ln>
        </p:spPr>
      </p:pic>
      <p:sp>
        <p:nvSpPr>
          <p:cNvPr id="68" name="Google Shape;68;p5"/>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69" name="Google Shape;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70" name="Google Shape;70;p5"/>
          <p:cNvSpPr txBox="1">
            <a:spLocks noGrp="1"/>
          </p:cNvSpPr>
          <p:nvPr>
            <p:ph type="subTitle" idx="1"/>
          </p:nvPr>
        </p:nvSpPr>
        <p:spPr>
          <a:xfrm>
            <a:off x="4923124"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71" name="Google Shape;71;p5"/>
          <p:cNvSpPr txBox="1">
            <a:spLocks noGrp="1"/>
          </p:cNvSpPr>
          <p:nvPr>
            <p:ph type="subTitle" idx="2"/>
          </p:nvPr>
        </p:nvSpPr>
        <p:spPr>
          <a:xfrm>
            <a:off x="1715250"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72" name="Google Shape;72;p5"/>
          <p:cNvSpPr txBox="1">
            <a:spLocks noGrp="1"/>
          </p:cNvSpPr>
          <p:nvPr>
            <p:ph type="subTitle" idx="3"/>
          </p:nvPr>
        </p:nvSpPr>
        <p:spPr>
          <a:xfrm>
            <a:off x="1715250" y="2067879"/>
            <a:ext cx="25056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73" name="Google Shape;73;p5"/>
          <p:cNvSpPr txBox="1">
            <a:spLocks noGrp="1"/>
          </p:cNvSpPr>
          <p:nvPr>
            <p:ph type="subTitle" idx="4"/>
          </p:nvPr>
        </p:nvSpPr>
        <p:spPr>
          <a:xfrm>
            <a:off x="4923125" y="2067879"/>
            <a:ext cx="25056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74" name="Google Shape;74;p5"/>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75" name="Google Shape;75;p5"/>
          <p:cNvPicPr preferRelativeResize="0"/>
          <p:nvPr/>
        </p:nvPicPr>
        <p:blipFill>
          <a:blip r:embed="rId4">
            <a:alphaModFix/>
          </a:blip>
          <a:stretch>
            <a:fillRect/>
          </a:stretch>
        </p:blipFill>
        <p:spPr>
          <a:xfrm rot="-2700057">
            <a:off x="8280838" y="2538818"/>
            <a:ext cx="523056" cy="523056"/>
          </a:xfrm>
          <a:prstGeom prst="rect">
            <a:avLst/>
          </a:prstGeom>
          <a:noFill/>
          <a:ln>
            <a:noFill/>
          </a:ln>
        </p:spPr>
      </p:pic>
      <p:sp>
        <p:nvSpPr>
          <p:cNvPr id="76" name="Google Shape;76;p5"/>
          <p:cNvSpPr/>
          <p:nvPr/>
        </p:nvSpPr>
        <p:spPr>
          <a:xfrm flipH="1">
            <a:off x="559012" y="445025"/>
            <a:ext cx="582400" cy="101150"/>
          </a:xfrm>
          <a:custGeom>
            <a:avLst/>
            <a:gdLst/>
            <a:ahLst/>
            <a:cxnLst/>
            <a:rect l="l" t="t" r="r" b="b"/>
            <a:pathLst>
              <a:path w="23296" h="4046" extrusionOk="0">
                <a:moveTo>
                  <a:pt x="0" y="0"/>
                </a:moveTo>
                <a:lnTo>
                  <a:pt x="6621" y="0"/>
                </a:lnTo>
                <a:lnTo>
                  <a:pt x="10668" y="4046"/>
                </a:lnTo>
                <a:lnTo>
                  <a:pt x="23296" y="4046"/>
                </a:lnTo>
              </a:path>
            </a:pathLst>
          </a:custGeom>
          <a:noFill/>
          <a:ln w="9525" cap="flat" cmpd="sng">
            <a:solidFill>
              <a:schemeClr val="dk1"/>
            </a:solidFill>
            <a:prstDash val="solid"/>
            <a:round/>
            <a:headEnd type="diamond" w="med" len="med"/>
            <a:tailEnd type="diamond"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23736061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7"/>
        <p:cNvGrpSpPr/>
        <p:nvPr/>
      </p:nvGrpSpPr>
      <p:grpSpPr>
        <a:xfrm>
          <a:off x="0" y="0"/>
          <a:ext cx="0" cy="0"/>
          <a:chOff x="0" y="0"/>
          <a:chExt cx="0" cy="0"/>
        </a:xfrm>
      </p:grpSpPr>
      <p:pic>
        <p:nvPicPr>
          <p:cNvPr id="78" name="Google Shape;78;p6"/>
          <p:cNvPicPr preferRelativeResize="0"/>
          <p:nvPr/>
        </p:nvPicPr>
        <p:blipFill>
          <a:blip r:embed="rId2">
            <a:alphaModFix amt="95000"/>
          </a:blip>
          <a:stretch>
            <a:fillRect/>
          </a:stretch>
        </p:blipFill>
        <p:spPr>
          <a:xfrm flipH="1">
            <a:off x="75" y="0"/>
            <a:ext cx="9144000" cy="5143500"/>
          </a:xfrm>
          <a:prstGeom prst="rect">
            <a:avLst/>
          </a:prstGeom>
          <a:noFill/>
          <a:ln>
            <a:noFill/>
          </a:ln>
        </p:spPr>
      </p:pic>
      <p:sp>
        <p:nvSpPr>
          <p:cNvPr id="79" name="Google Shape;79;p6"/>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80" name="Google Shape;8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81" name="Google Shape;81;p6"/>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82" name="Google Shape;82;p6"/>
          <p:cNvPicPr preferRelativeResize="0"/>
          <p:nvPr/>
        </p:nvPicPr>
        <p:blipFill>
          <a:blip r:embed="rId3">
            <a:alphaModFix amt="60000"/>
          </a:blip>
          <a:srcRect l="25160" b="40469"/>
          <a:stretch>
            <a:fillRect/>
          </a:stretch>
        </p:blipFill>
        <p:spPr>
          <a:xfrm>
            <a:off x="0" y="3947250"/>
            <a:ext cx="1503899" cy="1196251"/>
          </a:xfrm>
          <a:prstGeom prst="rect">
            <a:avLst/>
          </a:prstGeom>
          <a:noFill/>
          <a:ln>
            <a:noFill/>
          </a:ln>
        </p:spPr>
      </p:pic>
    </p:spTree>
    <p:extLst>
      <p:ext uri="{BB962C8B-B14F-4D97-AF65-F5344CB8AC3E}">
        <p14:creationId xmlns:p14="http://schemas.microsoft.com/office/powerpoint/2010/main" val="86363471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3"/>
        <p:cNvGrpSpPr/>
        <p:nvPr/>
      </p:nvGrpSpPr>
      <p:grpSpPr>
        <a:xfrm>
          <a:off x="0" y="0"/>
          <a:ext cx="0" cy="0"/>
          <a:chOff x="0" y="0"/>
          <a:chExt cx="0" cy="0"/>
        </a:xfrm>
      </p:grpSpPr>
      <p:pic>
        <p:nvPicPr>
          <p:cNvPr id="84" name="Google Shape;84;p7"/>
          <p:cNvPicPr preferRelativeResize="0"/>
          <p:nvPr/>
        </p:nvPicPr>
        <p:blipFill>
          <a:blip r:embed="rId2">
            <a:alphaModFix amt="95000"/>
          </a:blip>
          <a:stretch>
            <a:fillRect/>
          </a:stretch>
        </p:blipFill>
        <p:spPr>
          <a:xfrm rot="10800000">
            <a:off x="0" y="0"/>
            <a:ext cx="9144000" cy="5143500"/>
          </a:xfrm>
          <a:prstGeom prst="rect">
            <a:avLst/>
          </a:prstGeom>
          <a:noFill/>
          <a:ln>
            <a:noFill/>
          </a:ln>
        </p:spPr>
      </p:pic>
      <p:pic>
        <p:nvPicPr>
          <p:cNvPr id="85" name="Google Shape;85;p7"/>
          <p:cNvPicPr preferRelativeResize="0"/>
          <p:nvPr/>
        </p:nvPicPr>
        <p:blipFill>
          <a:blip r:embed="rId3">
            <a:alphaModFix amt="40000"/>
          </a:blip>
          <a:srcRect l="49502" b="18220"/>
          <a:stretch>
            <a:fillRect/>
          </a:stretch>
        </p:blipFill>
        <p:spPr>
          <a:xfrm rot="5400000">
            <a:off x="272463" y="-272462"/>
            <a:ext cx="860900" cy="1394274"/>
          </a:xfrm>
          <a:prstGeom prst="rect">
            <a:avLst/>
          </a:prstGeom>
          <a:noFill/>
          <a:ln>
            <a:noFill/>
          </a:ln>
        </p:spPr>
      </p:pic>
      <p:sp>
        <p:nvSpPr>
          <p:cNvPr id="86" name="Google Shape;86;p7"/>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87" name="Google Shape;87;p7"/>
          <p:cNvSpPr txBox="1">
            <a:spLocks noGrp="1"/>
          </p:cNvSpPr>
          <p:nvPr>
            <p:ph type="title"/>
          </p:nvPr>
        </p:nvSpPr>
        <p:spPr>
          <a:xfrm>
            <a:off x="806150" y="1064925"/>
            <a:ext cx="42948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88" name="Google Shape;88;p7"/>
          <p:cNvSpPr txBox="1">
            <a:spLocks noGrp="1"/>
          </p:cNvSpPr>
          <p:nvPr>
            <p:ph type="subTitle" idx="1"/>
          </p:nvPr>
        </p:nvSpPr>
        <p:spPr>
          <a:xfrm>
            <a:off x="806150" y="1780175"/>
            <a:ext cx="4294800" cy="22983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Font typeface="Open Sans Light"/>
              <a:buChar char="●"/>
              <a:defRPr/>
            </a:lvl1pPr>
            <a:lvl2pPr lvl="1" algn="ctr" rtl="0">
              <a:lnSpc>
                <a:spcPct val="100000"/>
              </a:lnSpc>
              <a:spcBef>
                <a:spcPct val="0"/>
              </a:spcBef>
              <a:spcAft>
                <a:spcPct val="0"/>
              </a:spcAft>
              <a:buClr>
                <a:srgbClr val="E76A28"/>
              </a:buClr>
              <a:buSzPts val="1200"/>
              <a:buFont typeface="Open Sans Light"/>
              <a:buChar char="○"/>
              <a:defRPr/>
            </a:lvl2pPr>
            <a:lvl3pPr lvl="2" algn="ctr" rtl="0">
              <a:lnSpc>
                <a:spcPct val="100000"/>
              </a:lnSpc>
              <a:spcBef>
                <a:spcPct val="0"/>
              </a:spcBef>
              <a:spcAft>
                <a:spcPct val="0"/>
              </a:spcAft>
              <a:buClr>
                <a:srgbClr val="E76A28"/>
              </a:buClr>
              <a:buSzPts val="1200"/>
              <a:buFont typeface="Open Sans Light"/>
              <a:buChar char="■"/>
              <a:defRPr/>
            </a:lvl3pPr>
            <a:lvl4pPr lvl="3" algn="ctr" rtl="0">
              <a:lnSpc>
                <a:spcPct val="100000"/>
              </a:lnSpc>
              <a:spcBef>
                <a:spcPct val="0"/>
              </a:spcBef>
              <a:spcAft>
                <a:spcPct val="0"/>
              </a:spcAft>
              <a:buClr>
                <a:srgbClr val="E76A28"/>
              </a:buClr>
              <a:buSzPts val="1200"/>
              <a:buFont typeface="Open Sans Light"/>
              <a:buChar char="●"/>
              <a:defRPr/>
            </a:lvl4pPr>
            <a:lvl5pPr lvl="4" algn="ctr" rtl="0">
              <a:lnSpc>
                <a:spcPct val="100000"/>
              </a:lnSpc>
              <a:spcBef>
                <a:spcPct val="0"/>
              </a:spcBef>
              <a:spcAft>
                <a:spcPct val="0"/>
              </a:spcAft>
              <a:buClr>
                <a:srgbClr val="E76A28"/>
              </a:buClr>
              <a:buSzPts val="1200"/>
              <a:buFont typeface="Open Sans Light"/>
              <a:buChar char="○"/>
              <a:defRPr>
                <a:latin typeface="Open Sans"/>
                <a:ea typeface="Open Sans"/>
                <a:cs typeface="Open Sans"/>
                <a:sym typeface="Open Sans"/>
              </a:defRPr>
            </a:lvl5pPr>
            <a:lvl6pPr lvl="5" algn="ctr" rtl="0">
              <a:lnSpc>
                <a:spcPct val="100000"/>
              </a:lnSpc>
              <a:spcBef>
                <a:spcPct val="0"/>
              </a:spcBef>
              <a:spcAft>
                <a:spcPct val="0"/>
              </a:spcAft>
              <a:buClr>
                <a:srgbClr val="999999"/>
              </a:buClr>
              <a:buSzPts val="1200"/>
              <a:buFont typeface="Open Sans Light"/>
              <a:buChar char="■"/>
              <a:defRPr/>
            </a:lvl6pPr>
            <a:lvl7pPr lvl="6" algn="ctr" rtl="0">
              <a:lnSpc>
                <a:spcPct val="100000"/>
              </a:lnSpc>
              <a:spcBef>
                <a:spcPct val="0"/>
              </a:spcBef>
              <a:spcAft>
                <a:spcPct val="0"/>
              </a:spcAft>
              <a:buClr>
                <a:srgbClr val="999999"/>
              </a:buClr>
              <a:buSzPts val="1200"/>
              <a:buFont typeface="Open Sans Light"/>
              <a:buChar char="●"/>
              <a:defRPr/>
            </a:lvl7pPr>
            <a:lvl8pPr lvl="7" algn="ctr" rtl="0">
              <a:lnSpc>
                <a:spcPct val="100000"/>
              </a:lnSpc>
              <a:spcBef>
                <a:spcPct val="0"/>
              </a:spcBef>
              <a:spcAft>
                <a:spcPct val="0"/>
              </a:spcAft>
              <a:buClr>
                <a:srgbClr val="999999"/>
              </a:buClr>
              <a:buSzPts val="1200"/>
              <a:buFont typeface="Open Sans Light"/>
              <a:buChar char="○"/>
              <a:defRPr/>
            </a:lvl8pPr>
            <a:lvl9pPr lvl="8" algn="ctr" rtl="0">
              <a:lnSpc>
                <a:spcPct val="100000"/>
              </a:lnSpc>
              <a:spcBef>
                <a:spcPct val="0"/>
              </a:spcBef>
              <a:spcAft>
                <a:spcPct val="0"/>
              </a:spcAft>
              <a:buClr>
                <a:srgbClr val="999999"/>
              </a:buClr>
              <a:buSzPts val="1200"/>
              <a:buFont typeface="Open Sans Light"/>
              <a:buChar char="■"/>
              <a:defRPr/>
            </a:lvl9pPr>
          </a:lstStyle>
          <a:p>
            <a:endParaRPr/>
          </a:p>
        </p:txBody>
      </p:sp>
      <p:sp>
        <p:nvSpPr>
          <p:cNvPr id="89" name="Google Shape;89;p7"/>
          <p:cNvSpPr>
            <a:spLocks noGrp="1"/>
          </p:cNvSpPr>
          <p:nvPr>
            <p:ph type="pic" idx="2"/>
          </p:nvPr>
        </p:nvSpPr>
        <p:spPr>
          <a:xfrm>
            <a:off x="5643775" y="539500"/>
            <a:ext cx="2787000" cy="4064400"/>
          </a:xfrm>
          <a:prstGeom prst="roundRect">
            <a:avLst>
              <a:gd name="adj" fmla="val 16667"/>
            </a:avLst>
          </a:prstGeom>
          <a:noFill/>
          <a:ln w="9525" cap="flat" cmpd="sng">
            <a:solidFill>
              <a:schemeClr val="dk1"/>
            </a:solidFill>
            <a:prstDash val="solid"/>
            <a:round/>
            <a:headEnd type="none" w="sm" len="sm"/>
            <a:tailEnd type="none" w="sm" len="sm"/>
          </a:ln>
        </p:spPr>
        <p:txBody>
          <a:bodyPr/>
          <a:lstStyle/>
          <a:p>
            <a:endParaRPr/>
          </a:p>
        </p:txBody>
      </p:sp>
      <p:sp>
        <p:nvSpPr>
          <p:cNvPr id="90" name="Google Shape;90;p7"/>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91" name="Google Shape;91;p7"/>
          <p:cNvPicPr preferRelativeResize="0"/>
          <p:nvPr/>
        </p:nvPicPr>
        <p:blipFill>
          <a:blip r:embed="rId4">
            <a:alphaModFix amt="50000"/>
          </a:blip>
          <a:stretch>
            <a:fillRect/>
          </a:stretch>
        </p:blipFill>
        <p:spPr>
          <a:xfrm>
            <a:off x="7264475" y="317525"/>
            <a:ext cx="1613300" cy="1613300"/>
          </a:xfrm>
          <a:prstGeom prst="rect">
            <a:avLst/>
          </a:prstGeom>
          <a:noFill/>
          <a:ln>
            <a:noFill/>
          </a:ln>
        </p:spPr>
      </p:pic>
      <p:sp>
        <p:nvSpPr>
          <p:cNvPr id="92" name="Google Shape;92;p7"/>
          <p:cNvSpPr/>
          <p:nvPr/>
        </p:nvSpPr>
        <p:spPr>
          <a:xfrm>
            <a:off x="1687100" y="4684375"/>
            <a:ext cx="1877750" cy="159975"/>
          </a:xfrm>
          <a:custGeom>
            <a:avLst/>
            <a:gdLst/>
            <a:ahLst/>
            <a:cxnLst/>
            <a:rect l="l" t="t" r="r" b="b"/>
            <a:pathLst>
              <a:path w="75110" h="8779" extrusionOk="0">
                <a:moveTo>
                  <a:pt x="0" y="8779"/>
                </a:moveTo>
                <a:lnTo>
                  <a:pt x="0" y="0"/>
                </a:lnTo>
                <a:lnTo>
                  <a:pt x="75110" y="0"/>
                </a:lnTo>
              </a:path>
            </a:pathLst>
          </a:custGeom>
          <a:noFill/>
          <a:ln w="9525" cap="flat" cmpd="sng">
            <a:solidFill>
              <a:schemeClr val="dk1"/>
            </a:solidFill>
            <a:prstDash val="solid"/>
            <a:round/>
            <a:headEnd type="none" w="med" len="med"/>
            <a:tailEnd type="diamond"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24840508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3"/>
        <p:cNvGrpSpPr/>
        <p:nvPr/>
      </p:nvGrpSpPr>
      <p:grpSpPr>
        <a:xfrm>
          <a:off x="0" y="0"/>
          <a:ext cx="0" cy="0"/>
          <a:chOff x="0" y="0"/>
          <a:chExt cx="0" cy="0"/>
        </a:xfrm>
      </p:grpSpPr>
      <p:pic>
        <p:nvPicPr>
          <p:cNvPr id="94" name="Google Shape;94;p8"/>
          <p:cNvPicPr preferRelativeResize="0"/>
          <p:nvPr/>
        </p:nvPicPr>
        <p:blipFill>
          <a:blip r:embed="rId2">
            <a:alphaModFix/>
          </a:blip>
          <a:stretch>
            <a:fillRect/>
          </a:stretch>
        </p:blipFill>
        <p:spPr>
          <a:xfrm rot="10800000">
            <a:off x="0" y="0"/>
            <a:ext cx="9144000" cy="5143481"/>
          </a:xfrm>
          <a:prstGeom prst="rect">
            <a:avLst/>
          </a:prstGeom>
          <a:noFill/>
          <a:ln>
            <a:noFill/>
          </a:ln>
        </p:spPr>
      </p:pic>
      <p:sp>
        <p:nvSpPr>
          <p:cNvPr id="95" name="Google Shape;95;p8"/>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96" name="Google Shape;96;p8"/>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97" name="Google Shape;9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ct val="0"/>
              </a:spcBef>
              <a:spcAft>
                <a:spcPct val="0"/>
              </a:spcAft>
              <a:buSzPts val="4500"/>
              <a:buNone/>
              <a:defRPr sz="4500"/>
            </a:lvl1pPr>
            <a:lvl2pPr lvl="1">
              <a:spcBef>
                <a:spcPct val="0"/>
              </a:spcBef>
              <a:spcAft>
                <a:spcPct val="0"/>
              </a:spcAft>
              <a:buSzPts val="4800"/>
              <a:buNone/>
              <a:defRPr sz="4800"/>
            </a:lvl2pPr>
            <a:lvl3pPr lvl="2">
              <a:spcBef>
                <a:spcPct val="0"/>
              </a:spcBef>
              <a:spcAft>
                <a:spcPct val="0"/>
              </a:spcAft>
              <a:buSzPts val="4800"/>
              <a:buNone/>
              <a:defRPr sz="4800"/>
            </a:lvl3pPr>
            <a:lvl4pPr lvl="3">
              <a:spcBef>
                <a:spcPct val="0"/>
              </a:spcBef>
              <a:spcAft>
                <a:spcPct val="0"/>
              </a:spcAft>
              <a:buSzPts val="4800"/>
              <a:buNone/>
              <a:defRPr sz="4800"/>
            </a:lvl4pPr>
            <a:lvl5pPr lvl="4">
              <a:spcBef>
                <a:spcPct val="0"/>
              </a:spcBef>
              <a:spcAft>
                <a:spcPct val="0"/>
              </a:spcAft>
              <a:buSzPts val="4800"/>
              <a:buNone/>
              <a:defRPr sz="4800"/>
            </a:lvl5pPr>
            <a:lvl6pPr lvl="5">
              <a:spcBef>
                <a:spcPct val="0"/>
              </a:spcBef>
              <a:spcAft>
                <a:spcPct val="0"/>
              </a:spcAft>
              <a:buSzPts val="4800"/>
              <a:buNone/>
              <a:defRPr sz="4800"/>
            </a:lvl6pPr>
            <a:lvl7pPr lvl="6">
              <a:spcBef>
                <a:spcPct val="0"/>
              </a:spcBef>
              <a:spcAft>
                <a:spcPct val="0"/>
              </a:spcAft>
              <a:buSzPts val="4800"/>
              <a:buNone/>
              <a:defRPr sz="4800"/>
            </a:lvl7pPr>
            <a:lvl8pPr lvl="7">
              <a:spcBef>
                <a:spcPct val="0"/>
              </a:spcBef>
              <a:spcAft>
                <a:spcPct val="0"/>
              </a:spcAft>
              <a:buSzPts val="4800"/>
              <a:buNone/>
              <a:defRPr sz="4800"/>
            </a:lvl8pPr>
            <a:lvl9pPr lvl="8">
              <a:spcBef>
                <a:spcPct val="0"/>
              </a:spcBef>
              <a:spcAft>
                <a:spcPct val="0"/>
              </a:spcAft>
              <a:buSzPts val="4800"/>
              <a:buNone/>
              <a:defRPr sz="4800"/>
            </a:lvl9pPr>
          </a:lstStyle>
          <a:p>
            <a:endParaRPr/>
          </a:p>
        </p:txBody>
      </p:sp>
      <p:grpSp>
        <p:nvGrpSpPr>
          <p:cNvPr id="98" name="Google Shape;98;p8"/>
          <p:cNvGrpSpPr/>
          <p:nvPr/>
        </p:nvGrpSpPr>
        <p:grpSpPr>
          <a:xfrm>
            <a:off x="560750" y="3272729"/>
            <a:ext cx="96900" cy="639291"/>
            <a:chOff x="8382321" y="2252104"/>
            <a:chExt cx="96900" cy="639291"/>
          </a:xfrm>
        </p:grpSpPr>
        <p:sp>
          <p:nvSpPr>
            <p:cNvPr id="99" name="Google Shape;99;p8"/>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00" name="Google Shape;100;p8"/>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01" name="Google Shape;101;p8"/>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02" name="Google Shape;102;p8"/>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03" name="Google Shape;103;p8"/>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nvGrpSpPr>
          <p:cNvPr id="104" name="Google Shape;104;p8"/>
          <p:cNvGrpSpPr/>
          <p:nvPr/>
        </p:nvGrpSpPr>
        <p:grpSpPr>
          <a:xfrm flipH="1">
            <a:off x="5405635" y="472726"/>
            <a:ext cx="3466800" cy="94200"/>
            <a:chOff x="227760" y="1130801"/>
            <a:chExt cx="3466800" cy="94200"/>
          </a:xfrm>
        </p:grpSpPr>
        <p:cxnSp>
          <p:nvCxnSpPr>
            <p:cNvPr id="105" name="Google Shape;105;p8"/>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06" name="Google Shape;106;p8"/>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grpSp>
    </p:spTree>
    <p:extLst>
      <p:ext uri="{BB962C8B-B14F-4D97-AF65-F5344CB8AC3E}">
        <p14:creationId xmlns:p14="http://schemas.microsoft.com/office/powerpoint/2010/main" val="172874936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7"/>
        <p:cNvGrpSpPr/>
        <p:nvPr/>
      </p:nvGrpSpPr>
      <p:grpSpPr>
        <a:xfrm>
          <a:off x="0" y="0"/>
          <a:ext cx="0" cy="0"/>
          <a:chOff x="0" y="0"/>
          <a:chExt cx="0" cy="0"/>
        </a:xfrm>
      </p:grpSpPr>
      <p:pic>
        <p:nvPicPr>
          <p:cNvPr id="108" name="Google Shape;108;p9"/>
          <p:cNvPicPr preferRelativeResize="0"/>
          <p:nvPr/>
        </p:nvPicPr>
        <p:blipFill>
          <a:blip r:embed="rId2">
            <a:alphaModFix amt="95000"/>
          </a:blip>
          <a:stretch>
            <a:fillRect/>
          </a:stretch>
        </p:blipFill>
        <p:spPr>
          <a:xfrm rot="10800000" flipH="1">
            <a:off x="75" y="0"/>
            <a:ext cx="9144000" cy="5143500"/>
          </a:xfrm>
          <a:prstGeom prst="rect">
            <a:avLst/>
          </a:prstGeom>
          <a:noFill/>
          <a:ln>
            <a:noFill/>
          </a:ln>
        </p:spPr>
      </p:pic>
      <p:sp>
        <p:nvSpPr>
          <p:cNvPr id="109" name="Google Shape;109;p9"/>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10" name="Google Shape;110;p9"/>
          <p:cNvSpPr txBox="1">
            <a:spLocks noGrp="1"/>
          </p:cNvSpPr>
          <p:nvPr>
            <p:ph type="title"/>
          </p:nvPr>
        </p:nvSpPr>
        <p:spPr>
          <a:xfrm>
            <a:off x="2135550" y="1254000"/>
            <a:ext cx="4872900" cy="19644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4500"/>
              <a:buNone/>
              <a:defRPr sz="4500"/>
            </a:lvl1pPr>
            <a:lvl2pPr lvl="1" algn="ctr" rtl="0">
              <a:spcBef>
                <a:spcPct val="0"/>
              </a:spcBef>
              <a:spcAft>
                <a:spcPct val="0"/>
              </a:spcAft>
              <a:buSzPts val="3000"/>
              <a:buNone/>
              <a:defRPr/>
            </a:lvl2pPr>
            <a:lvl3pPr lvl="2" algn="ctr" rtl="0">
              <a:spcBef>
                <a:spcPct val="0"/>
              </a:spcBef>
              <a:spcAft>
                <a:spcPct val="0"/>
              </a:spcAft>
              <a:buSzPts val="3000"/>
              <a:buNone/>
              <a:defRPr/>
            </a:lvl3pPr>
            <a:lvl4pPr lvl="3" algn="ctr" rtl="0">
              <a:spcBef>
                <a:spcPct val="0"/>
              </a:spcBef>
              <a:spcAft>
                <a:spcPct val="0"/>
              </a:spcAft>
              <a:buSzPts val="3000"/>
              <a:buNone/>
              <a:defRPr/>
            </a:lvl4pPr>
            <a:lvl5pPr lvl="4" algn="ctr" rtl="0">
              <a:spcBef>
                <a:spcPct val="0"/>
              </a:spcBef>
              <a:spcAft>
                <a:spcPct val="0"/>
              </a:spcAft>
              <a:buSzPts val="3000"/>
              <a:buNone/>
              <a:defRPr/>
            </a:lvl5pPr>
            <a:lvl6pPr lvl="5" algn="ctr" rtl="0">
              <a:spcBef>
                <a:spcPct val="0"/>
              </a:spcBef>
              <a:spcAft>
                <a:spcPct val="0"/>
              </a:spcAft>
              <a:buSzPts val="3000"/>
              <a:buNone/>
              <a:defRPr/>
            </a:lvl6pPr>
            <a:lvl7pPr lvl="6" algn="ctr" rtl="0">
              <a:spcBef>
                <a:spcPct val="0"/>
              </a:spcBef>
              <a:spcAft>
                <a:spcPct val="0"/>
              </a:spcAft>
              <a:buSzPts val="3000"/>
              <a:buNone/>
              <a:defRPr/>
            </a:lvl7pPr>
            <a:lvl8pPr lvl="7" algn="ctr" rtl="0">
              <a:spcBef>
                <a:spcPct val="0"/>
              </a:spcBef>
              <a:spcAft>
                <a:spcPct val="0"/>
              </a:spcAft>
              <a:buSzPts val="3000"/>
              <a:buNone/>
              <a:defRPr/>
            </a:lvl8pPr>
            <a:lvl9pPr lvl="8" algn="ctr" rtl="0">
              <a:spcBef>
                <a:spcPct val="0"/>
              </a:spcBef>
              <a:spcAft>
                <a:spcPct val="0"/>
              </a:spcAft>
              <a:buSzPts val="3000"/>
              <a:buNone/>
              <a:defRPr/>
            </a:lvl9pPr>
          </a:lstStyle>
          <a:p>
            <a:endParaRPr/>
          </a:p>
        </p:txBody>
      </p:sp>
      <p:sp>
        <p:nvSpPr>
          <p:cNvPr id="111" name="Google Shape;111;p9"/>
          <p:cNvSpPr txBox="1">
            <a:spLocks noGrp="1"/>
          </p:cNvSpPr>
          <p:nvPr>
            <p:ph type="subTitle" idx="1"/>
          </p:nvPr>
        </p:nvSpPr>
        <p:spPr>
          <a:xfrm>
            <a:off x="2135550" y="3218400"/>
            <a:ext cx="4872900" cy="431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pic>
        <p:nvPicPr>
          <p:cNvPr id="112" name="Google Shape;112;p9"/>
          <p:cNvPicPr preferRelativeResize="0"/>
          <p:nvPr/>
        </p:nvPicPr>
        <p:blipFill>
          <a:blip r:embed="rId3">
            <a:alphaModFix amt="40000"/>
          </a:blip>
          <a:srcRect l="15839" b="24305"/>
          <a:stretch>
            <a:fillRect/>
          </a:stretch>
        </p:blipFill>
        <p:spPr>
          <a:xfrm rot="5400000">
            <a:off x="-71987" y="71988"/>
            <a:ext cx="1430949" cy="1286974"/>
          </a:xfrm>
          <a:prstGeom prst="rect">
            <a:avLst/>
          </a:prstGeom>
          <a:noFill/>
          <a:ln>
            <a:noFill/>
          </a:ln>
        </p:spPr>
      </p:pic>
      <p:sp>
        <p:nvSpPr>
          <p:cNvPr id="113" name="Google Shape;113;p9"/>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14" name="Google Shape;114;p9"/>
          <p:cNvPicPr preferRelativeResize="0"/>
          <p:nvPr/>
        </p:nvPicPr>
        <p:blipFill>
          <a:blip r:embed="rId4">
            <a:alphaModFix amt="48000"/>
          </a:blip>
          <a:stretch>
            <a:fillRect/>
          </a:stretch>
        </p:blipFill>
        <p:spPr>
          <a:xfrm flipH="1">
            <a:off x="7725479" y="3712983"/>
            <a:ext cx="1146700" cy="1146700"/>
          </a:xfrm>
          <a:prstGeom prst="rect">
            <a:avLst/>
          </a:prstGeom>
          <a:noFill/>
          <a:ln>
            <a:noFill/>
          </a:ln>
        </p:spPr>
      </p:pic>
      <p:grpSp>
        <p:nvGrpSpPr>
          <p:cNvPr id="115" name="Google Shape;115;p9"/>
          <p:cNvGrpSpPr/>
          <p:nvPr/>
        </p:nvGrpSpPr>
        <p:grpSpPr>
          <a:xfrm rot="5400000">
            <a:off x="8399448" y="4385235"/>
            <a:ext cx="328561" cy="328561"/>
            <a:chOff x="2040096" y="423669"/>
            <a:chExt cx="328561" cy="328561"/>
          </a:xfrm>
        </p:grpSpPr>
        <p:sp>
          <p:nvSpPr>
            <p:cNvPr id="116" name="Google Shape;116;p9"/>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17" name="Google Shape;117;p9"/>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18" name="Google Shape;118;p9"/>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109111299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FA3EE2A-0B2D-4B09-BB57-E6C9CFB2ABC2}" type="datetimeFigureOut">
              <a:rPr lang="en-US" smtClean="0"/>
              <a:t>2/29/2024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9"/>
        <p:cNvGrpSpPr/>
        <p:nvPr/>
      </p:nvGrpSpPr>
      <p:grpSpPr>
        <a:xfrm>
          <a:off x="0" y="0"/>
          <a:ext cx="0" cy="0"/>
          <a:chOff x="0" y="0"/>
          <a:chExt cx="0" cy="0"/>
        </a:xfrm>
      </p:grpSpPr>
      <p:sp>
        <p:nvSpPr>
          <p:cNvPr id="120" name="Google Shape;120;p10"/>
          <p:cNvSpPr>
            <a:spLocks noGrp="1"/>
          </p:cNvSpPr>
          <p:nvPr>
            <p:ph type="pic" idx="2"/>
          </p:nvPr>
        </p:nvSpPr>
        <p:spPr>
          <a:xfrm>
            <a:off x="0" y="0"/>
            <a:ext cx="9144000" cy="5143500"/>
          </a:xfrm>
          <a:prstGeom prst="rect">
            <a:avLst/>
          </a:prstGeom>
          <a:noFill/>
          <a:ln>
            <a:noFill/>
          </a:ln>
        </p:spPr>
        <p:txBody>
          <a:bodyPr/>
          <a:lstStyle/>
          <a:p>
            <a:endParaRPr/>
          </a:p>
        </p:txBody>
      </p:sp>
      <p:sp>
        <p:nvSpPr>
          <p:cNvPr id="121" name="Google Shape;12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ct val="0"/>
              </a:spcBef>
              <a:spcAft>
                <a:spcPct val="0"/>
              </a:spcAft>
              <a:buSzPts val="2600"/>
              <a:buNone/>
              <a:defRPr sz="2600"/>
            </a:lvl1pPr>
            <a:lvl2pPr lvl="1" algn="ctr" rtl="0">
              <a:spcBef>
                <a:spcPct val="0"/>
              </a:spcBef>
              <a:spcAft>
                <a:spcPct val="0"/>
              </a:spcAft>
              <a:buSzPts val="2600"/>
              <a:buNone/>
              <a:defRPr sz="2600"/>
            </a:lvl2pPr>
            <a:lvl3pPr lvl="2" algn="ctr" rtl="0">
              <a:spcBef>
                <a:spcPct val="0"/>
              </a:spcBef>
              <a:spcAft>
                <a:spcPct val="0"/>
              </a:spcAft>
              <a:buSzPts val="2600"/>
              <a:buNone/>
              <a:defRPr sz="2600"/>
            </a:lvl3pPr>
            <a:lvl4pPr lvl="3" algn="ctr" rtl="0">
              <a:spcBef>
                <a:spcPct val="0"/>
              </a:spcBef>
              <a:spcAft>
                <a:spcPct val="0"/>
              </a:spcAft>
              <a:buSzPts val="2600"/>
              <a:buNone/>
              <a:defRPr sz="2600"/>
            </a:lvl4pPr>
            <a:lvl5pPr lvl="4" algn="ctr" rtl="0">
              <a:spcBef>
                <a:spcPct val="0"/>
              </a:spcBef>
              <a:spcAft>
                <a:spcPct val="0"/>
              </a:spcAft>
              <a:buSzPts val="2600"/>
              <a:buNone/>
              <a:defRPr sz="2600"/>
            </a:lvl5pPr>
            <a:lvl6pPr lvl="5" algn="ctr" rtl="0">
              <a:spcBef>
                <a:spcPct val="0"/>
              </a:spcBef>
              <a:spcAft>
                <a:spcPct val="0"/>
              </a:spcAft>
              <a:buSzPts val="2600"/>
              <a:buNone/>
              <a:defRPr sz="2600"/>
            </a:lvl6pPr>
            <a:lvl7pPr lvl="6" algn="ctr" rtl="0">
              <a:spcBef>
                <a:spcPct val="0"/>
              </a:spcBef>
              <a:spcAft>
                <a:spcPct val="0"/>
              </a:spcAft>
              <a:buSzPts val="2600"/>
              <a:buNone/>
              <a:defRPr sz="2600"/>
            </a:lvl7pPr>
            <a:lvl8pPr lvl="7" algn="ctr" rtl="0">
              <a:spcBef>
                <a:spcPct val="0"/>
              </a:spcBef>
              <a:spcAft>
                <a:spcPct val="0"/>
              </a:spcAft>
              <a:buSzPts val="2600"/>
              <a:buNone/>
              <a:defRPr sz="2600"/>
            </a:lvl8pPr>
            <a:lvl9pPr lvl="8" algn="ctr" rtl="0">
              <a:spcBef>
                <a:spcPct val="0"/>
              </a:spcBef>
              <a:spcAft>
                <a:spcPct val="0"/>
              </a:spcAft>
              <a:buSzPts val="2600"/>
              <a:buNone/>
              <a:defRPr sz="2600"/>
            </a:lvl9pPr>
          </a:lstStyle>
          <a:p>
            <a:endParaRPr/>
          </a:p>
        </p:txBody>
      </p:sp>
    </p:spTree>
    <p:extLst>
      <p:ext uri="{BB962C8B-B14F-4D97-AF65-F5344CB8AC3E}">
        <p14:creationId xmlns:p14="http://schemas.microsoft.com/office/powerpoint/2010/main" val="62754987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2"/>
        <p:cNvGrpSpPr/>
        <p:nvPr/>
      </p:nvGrpSpPr>
      <p:grpSpPr>
        <a:xfrm>
          <a:off x="0" y="0"/>
          <a:ext cx="0" cy="0"/>
          <a:chOff x="0" y="0"/>
          <a:chExt cx="0" cy="0"/>
        </a:xfrm>
      </p:grpSpPr>
      <p:pic>
        <p:nvPicPr>
          <p:cNvPr id="123" name="Google Shape;123;p11"/>
          <p:cNvPicPr preferRelativeResize="0"/>
          <p:nvPr/>
        </p:nvPicPr>
        <p:blipFill>
          <a:blip r:embed="rId2">
            <a:alphaModFix/>
          </a:blip>
          <a:stretch>
            <a:fillRect/>
          </a:stretch>
        </p:blipFill>
        <p:spPr>
          <a:xfrm flipH="1">
            <a:off x="0" y="13"/>
            <a:ext cx="9144000" cy="5143481"/>
          </a:xfrm>
          <a:prstGeom prst="rect">
            <a:avLst/>
          </a:prstGeom>
          <a:noFill/>
          <a:ln>
            <a:noFill/>
          </a:ln>
        </p:spPr>
      </p:pic>
      <p:sp>
        <p:nvSpPr>
          <p:cNvPr id="124" name="Google Shape;124;p11"/>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25" name="Google Shape;125;p11"/>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26" name="Google Shape;126;p11"/>
          <p:cNvPicPr preferRelativeResize="0"/>
          <p:nvPr/>
        </p:nvPicPr>
        <p:blipFill>
          <a:blip r:embed="rId3">
            <a:alphaModFix amt="60000"/>
          </a:blip>
          <a:srcRect r="48543"/>
          <a:stretch>
            <a:fillRect/>
          </a:stretch>
        </p:blipFill>
        <p:spPr>
          <a:xfrm rot="5400000">
            <a:off x="3855437" y="3034339"/>
            <a:ext cx="1433127" cy="2785200"/>
          </a:xfrm>
          <a:prstGeom prst="rect">
            <a:avLst/>
          </a:prstGeom>
          <a:noFill/>
          <a:ln>
            <a:noFill/>
          </a:ln>
        </p:spPr>
      </p:pic>
      <p:pic>
        <p:nvPicPr>
          <p:cNvPr id="127" name="Google Shape;127;p11"/>
          <p:cNvPicPr preferRelativeResize="0"/>
          <p:nvPr/>
        </p:nvPicPr>
        <p:blipFill>
          <a:blip r:embed="rId4">
            <a:alphaModFix amt="40000"/>
          </a:blip>
          <a:srcRect l="49989" b="32587"/>
          <a:stretch>
            <a:fillRect/>
          </a:stretch>
        </p:blipFill>
        <p:spPr>
          <a:xfrm rot="5400000">
            <a:off x="232537" y="-226713"/>
            <a:ext cx="1336449" cy="1801526"/>
          </a:xfrm>
          <a:prstGeom prst="rect">
            <a:avLst/>
          </a:prstGeom>
          <a:noFill/>
          <a:ln>
            <a:noFill/>
          </a:ln>
        </p:spPr>
      </p:pic>
      <p:pic>
        <p:nvPicPr>
          <p:cNvPr id="128" name="Google Shape;128;p11"/>
          <p:cNvPicPr preferRelativeResize="0"/>
          <p:nvPr/>
        </p:nvPicPr>
        <p:blipFill>
          <a:blip r:embed="rId5">
            <a:alphaModFix amt="48000"/>
          </a:blip>
          <a:stretch>
            <a:fillRect/>
          </a:stretch>
        </p:blipFill>
        <p:spPr>
          <a:xfrm flipH="1">
            <a:off x="282137" y="306262"/>
            <a:ext cx="1146700" cy="1146700"/>
          </a:xfrm>
          <a:prstGeom prst="rect">
            <a:avLst/>
          </a:prstGeom>
          <a:noFill/>
          <a:ln>
            <a:noFill/>
          </a:ln>
        </p:spPr>
      </p:pic>
      <p:grpSp>
        <p:nvGrpSpPr>
          <p:cNvPr id="129" name="Google Shape;129;p11"/>
          <p:cNvGrpSpPr/>
          <p:nvPr/>
        </p:nvGrpSpPr>
        <p:grpSpPr>
          <a:xfrm rot="5400000">
            <a:off x="4523550" y="4235904"/>
            <a:ext cx="96900" cy="639291"/>
            <a:chOff x="8382321" y="2252104"/>
            <a:chExt cx="96900" cy="639291"/>
          </a:xfrm>
        </p:grpSpPr>
        <p:sp>
          <p:nvSpPr>
            <p:cNvPr id="130" name="Google Shape;130;p11"/>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31" name="Google Shape;131;p11"/>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32" name="Google Shape;132;p11"/>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33" name="Google Shape;133;p11"/>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34" name="Google Shape;134;p11"/>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nvGrpSpPr>
          <p:cNvPr id="135" name="Google Shape;135;p11"/>
          <p:cNvGrpSpPr/>
          <p:nvPr/>
        </p:nvGrpSpPr>
        <p:grpSpPr>
          <a:xfrm flipH="1">
            <a:off x="5405635" y="472726"/>
            <a:ext cx="3466800" cy="94200"/>
            <a:chOff x="227760" y="1130801"/>
            <a:chExt cx="3466800" cy="94200"/>
          </a:xfrm>
        </p:grpSpPr>
        <p:cxnSp>
          <p:nvCxnSpPr>
            <p:cNvPr id="136" name="Google Shape;136;p11"/>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37" name="Google Shape;137;p11"/>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grpSp>
      <p:sp>
        <p:nvSpPr>
          <p:cNvPr id="138" name="Google Shape;138;p11"/>
          <p:cNvSpPr txBox="1">
            <a:spLocks noGrp="1"/>
          </p:cNvSpPr>
          <p:nvPr>
            <p:ph type="title" hasCustomPrompt="1"/>
          </p:nvPr>
        </p:nvSpPr>
        <p:spPr>
          <a:xfrm>
            <a:off x="1506150" y="1761150"/>
            <a:ext cx="6131700" cy="1047900"/>
          </a:xfrm>
          <a:prstGeom prst="rect">
            <a:avLst/>
          </a:prstGeom>
        </p:spPr>
        <p:txBody>
          <a:bodyPr spcFirstLastPara="1" wrap="square" lIns="91425" tIns="91425" rIns="91425" bIns="91425" anchor="b" anchorCtr="0">
            <a:noAutofit/>
          </a:bodyPr>
          <a:lstStyle>
            <a:lvl1pPr lvl="0" algn="ctr">
              <a:spcBef>
                <a:spcPct val="0"/>
              </a:spcBef>
              <a:spcAft>
                <a:spcPct val="0"/>
              </a:spcAft>
              <a:buSzPts val="9600"/>
              <a:buNone/>
              <a:defRPr sz="6000"/>
            </a:lvl1pPr>
            <a:lvl2pPr lvl="1" algn="ctr">
              <a:spcBef>
                <a:spcPct val="0"/>
              </a:spcBef>
              <a:spcAft>
                <a:spcPct val="0"/>
              </a:spcAft>
              <a:buSzPts val="9600"/>
              <a:buNone/>
              <a:defRPr sz="9600"/>
            </a:lvl2pPr>
            <a:lvl3pPr lvl="2" algn="ctr">
              <a:spcBef>
                <a:spcPct val="0"/>
              </a:spcBef>
              <a:spcAft>
                <a:spcPct val="0"/>
              </a:spcAft>
              <a:buSzPts val="9600"/>
              <a:buNone/>
              <a:defRPr sz="9600"/>
            </a:lvl3pPr>
            <a:lvl4pPr lvl="3" algn="ctr">
              <a:spcBef>
                <a:spcPct val="0"/>
              </a:spcBef>
              <a:spcAft>
                <a:spcPct val="0"/>
              </a:spcAft>
              <a:buSzPts val="9600"/>
              <a:buNone/>
              <a:defRPr sz="9600"/>
            </a:lvl4pPr>
            <a:lvl5pPr lvl="4" algn="ctr">
              <a:spcBef>
                <a:spcPct val="0"/>
              </a:spcBef>
              <a:spcAft>
                <a:spcPct val="0"/>
              </a:spcAft>
              <a:buSzPts val="9600"/>
              <a:buNone/>
              <a:defRPr sz="9600"/>
            </a:lvl5pPr>
            <a:lvl6pPr lvl="5" algn="ctr">
              <a:spcBef>
                <a:spcPct val="0"/>
              </a:spcBef>
              <a:spcAft>
                <a:spcPct val="0"/>
              </a:spcAft>
              <a:buSzPts val="9600"/>
              <a:buNone/>
              <a:defRPr sz="9600"/>
            </a:lvl6pPr>
            <a:lvl7pPr lvl="6" algn="ctr">
              <a:spcBef>
                <a:spcPct val="0"/>
              </a:spcBef>
              <a:spcAft>
                <a:spcPct val="0"/>
              </a:spcAft>
              <a:buSzPts val="9600"/>
              <a:buNone/>
              <a:defRPr sz="9600"/>
            </a:lvl7pPr>
            <a:lvl8pPr lvl="7" algn="ctr">
              <a:spcBef>
                <a:spcPct val="0"/>
              </a:spcBef>
              <a:spcAft>
                <a:spcPct val="0"/>
              </a:spcAft>
              <a:buSzPts val="9600"/>
              <a:buNone/>
              <a:defRPr sz="9600"/>
            </a:lvl8pPr>
            <a:lvl9pPr lvl="8" algn="ctr">
              <a:spcBef>
                <a:spcPct val="0"/>
              </a:spcBef>
              <a:spcAft>
                <a:spcPct val="0"/>
              </a:spcAft>
              <a:buSzPts val="9600"/>
              <a:buNone/>
              <a:defRPr sz="9600"/>
            </a:lvl9pPr>
          </a:lstStyle>
          <a:p>
            <a:r>
              <a:t>xx%</a:t>
            </a:r>
          </a:p>
        </p:txBody>
      </p:sp>
      <p:sp>
        <p:nvSpPr>
          <p:cNvPr id="139" name="Google Shape;139;p11"/>
          <p:cNvSpPr txBox="1">
            <a:spLocks noGrp="1"/>
          </p:cNvSpPr>
          <p:nvPr>
            <p:ph type="subTitle" idx="1"/>
          </p:nvPr>
        </p:nvSpPr>
        <p:spPr>
          <a:xfrm>
            <a:off x="1937550" y="2885250"/>
            <a:ext cx="5268900" cy="42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ct val="0"/>
              </a:spcBef>
              <a:spcAft>
                <a:spcPct val="0"/>
              </a:spcAft>
              <a:buSzPts val="1600"/>
              <a:buNone/>
              <a:defRPr sz="1500"/>
            </a:lvl1pPr>
            <a:lvl2pPr lvl="1" algn="ctr" rtl="0">
              <a:lnSpc>
                <a:spcPct val="100000"/>
              </a:lnSpc>
              <a:spcBef>
                <a:spcPct val="0"/>
              </a:spcBef>
              <a:spcAft>
                <a:spcPct val="0"/>
              </a:spcAft>
              <a:buSzPts val="1600"/>
              <a:buNone/>
              <a:defRPr sz="1600"/>
            </a:lvl2pPr>
            <a:lvl3pPr lvl="2" algn="ctr" rtl="0">
              <a:lnSpc>
                <a:spcPct val="100000"/>
              </a:lnSpc>
              <a:spcBef>
                <a:spcPct val="0"/>
              </a:spcBef>
              <a:spcAft>
                <a:spcPct val="0"/>
              </a:spcAft>
              <a:buSzPts val="1600"/>
              <a:buNone/>
              <a:defRPr sz="1600"/>
            </a:lvl3pPr>
            <a:lvl4pPr lvl="3" algn="ctr" rtl="0">
              <a:lnSpc>
                <a:spcPct val="100000"/>
              </a:lnSpc>
              <a:spcBef>
                <a:spcPct val="0"/>
              </a:spcBef>
              <a:spcAft>
                <a:spcPct val="0"/>
              </a:spcAft>
              <a:buSzPts val="1600"/>
              <a:buNone/>
              <a:defRPr sz="1600"/>
            </a:lvl4pPr>
            <a:lvl5pPr lvl="4" algn="ctr" rtl="0">
              <a:lnSpc>
                <a:spcPct val="100000"/>
              </a:lnSpc>
              <a:spcBef>
                <a:spcPct val="0"/>
              </a:spcBef>
              <a:spcAft>
                <a:spcPct val="0"/>
              </a:spcAft>
              <a:buSzPts val="1600"/>
              <a:buNone/>
              <a:defRPr sz="1600"/>
            </a:lvl5pPr>
            <a:lvl6pPr lvl="5" algn="ctr" rtl="0">
              <a:lnSpc>
                <a:spcPct val="100000"/>
              </a:lnSpc>
              <a:spcBef>
                <a:spcPct val="0"/>
              </a:spcBef>
              <a:spcAft>
                <a:spcPct val="0"/>
              </a:spcAft>
              <a:buSzPts val="1600"/>
              <a:buNone/>
              <a:defRPr sz="1600"/>
            </a:lvl6pPr>
            <a:lvl7pPr lvl="6" algn="ctr" rtl="0">
              <a:lnSpc>
                <a:spcPct val="100000"/>
              </a:lnSpc>
              <a:spcBef>
                <a:spcPct val="0"/>
              </a:spcBef>
              <a:spcAft>
                <a:spcPct val="0"/>
              </a:spcAft>
              <a:buSzPts val="1600"/>
              <a:buNone/>
              <a:defRPr sz="1600"/>
            </a:lvl7pPr>
            <a:lvl8pPr lvl="7" algn="ctr" rtl="0">
              <a:lnSpc>
                <a:spcPct val="100000"/>
              </a:lnSpc>
              <a:spcBef>
                <a:spcPct val="0"/>
              </a:spcBef>
              <a:spcAft>
                <a:spcPct val="0"/>
              </a:spcAft>
              <a:buSzPts val="1600"/>
              <a:buNone/>
              <a:defRPr sz="1600"/>
            </a:lvl8pPr>
            <a:lvl9pPr lvl="8" algn="ctr" rtl="0">
              <a:lnSpc>
                <a:spcPct val="100000"/>
              </a:lnSpc>
              <a:spcBef>
                <a:spcPct val="0"/>
              </a:spcBef>
              <a:spcAft>
                <a:spcPct val="0"/>
              </a:spcAft>
              <a:buSzPts val="1600"/>
              <a:buNone/>
              <a:defRPr sz="1600"/>
            </a:lvl9pPr>
          </a:lstStyle>
          <a:p>
            <a:endParaRPr/>
          </a:p>
        </p:txBody>
      </p:sp>
      <p:grpSp>
        <p:nvGrpSpPr>
          <p:cNvPr id="140" name="Google Shape;140;p11"/>
          <p:cNvGrpSpPr/>
          <p:nvPr/>
        </p:nvGrpSpPr>
        <p:grpSpPr>
          <a:xfrm>
            <a:off x="564312" y="2727934"/>
            <a:ext cx="8158120" cy="2058416"/>
            <a:chOff x="564312" y="2727934"/>
            <a:chExt cx="8158120" cy="2058416"/>
          </a:xfrm>
        </p:grpSpPr>
        <p:grpSp>
          <p:nvGrpSpPr>
            <p:cNvPr id="141" name="Google Shape;141;p11"/>
            <p:cNvGrpSpPr/>
            <p:nvPr/>
          </p:nvGrpSpPr>
          <p:grpSpPr>
            <a:xfrm>
              <a:off x="7102925" y="3212428"/>
              <a:ext cx="1619507" cy="1573922"/>
              <a:chOff x="7102925" y="3212428"/>
              <a:chExt cx="1619507" cy="1573922"/>
            </a:xfrm>
          </p:grpSpPr>
          <p:pic>
            <p:nvPicPr>
              <p:cNvPr id="142" name="Google Shape;142;p11"/>
              <p:cNvPicPr preferRelativeResize="0"/>
              <p:nvPr/>
            </p:nvPicPr>
            <p:blipFill>
              <a:blip r:embed="rId6">
                <a:alphaModFix/>
              </a:blip>
              <a:stretch>
                <a:fillRect/>
              </a:stretch>
            </p:blipFill>
            <p:spPr>
              <a:xfrm>
                <a:off x="7102925" y="3802375"/>
                <a:ext cx="983975" cy="983975"/>
              </a:xfrm>
              <a:prstGeom prst="rect">
                <a:avLst/>
              </a:prstGeom>
              <a:noFill/>
              <a:ln>
                <a:noFill/>
              </a:ln>
            </p:spPr>
          </p:pic>
          <p:pic>
            <p:nvPicPr>
              <p:cNvPr id="143" name="Google Shape;143;p11"/>
              <p:cNvPicPr preferRelativeResize="0"/>
              <p:nvPr/>
            </p:nvPicPr>
            <p:blipFill>
              <a:blip r:embed="rId7">
                <a:alphaModFix/>
              </a:blip>
              <a:stretch>
                <a:fillRect/>
              </a:stretch>
            </p:blipFill>
            <p:spPr>
              <a:xfrm>
                <a:off x="7253755" y="3212428"/>
                <a:ext cx="1468677" cy="1469612"/>
              </a:xfrm>
              <a:prstGeom prst="rect">
                <a:avLst/>
              </a:prstGeom>
              <a:noFill/>
              <a:ln>
                <a:noFill/>
              </a:ln>
            </p:spPr>
          </p:pic>
        </p:grpSp>
        <p:pic>
          <p:nvPicPr>
            <p:cNvPr id="144" name="Google Shape;144;p11"/>
            <p:cNvPicPr preferRelativeResize="0"/>
            <p:nvPr/>
          </p:nvPicPr>
          <p:blipFill>
            <a:blip r:embed="rId8">
              <a:alphaModFix/>
            </a:blip>
            <a:stretch>
              <a:fillRect/>
            </a:stretch>
          </p:blipFill>
          <p:spPr>
            <a:xfrm rot="-2700057">
              <a:off x="672634" y="2836268"/>
              <a:ext cx="523056" cy="523056"/>
            </a:xfrm>
            <a:prstGeom prst="rect">
              <a:avLst/>
            </a:prstGeom>
            <a:noFill/>
            <a:ln>
              <a:noFill/>
            </a:ln>
          </p:spPr>
        </p:pic>
      </p:grpSp>
    </p:spTree>
    <p:extLst>
      <p:ext uri="{BB962C8B-B14F-4D97-AF65-F5344CB8AC3E}">
        <p14:creationId xmlns:p14="http://schemas.microsoft.com/office/powerpoint/2010/main" val="426603768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45"/>
        <p:cNvGrpSpPr/>
        <p:nvPr/>
      </p:nvGrpSpPr>
      <p:grpSpPr>
        <a:xfrm>
          <a:off x="0" y="0"/>
          <a:ext cx="0" cy="0"/>
          <a:chOff x="0" y="0"/>
          <a:chExt cx="0" cy="0"/>
        </a:xfrm>
      </p:grpSpPr>
    </p:spTree>
    <p:extLst>
      <p:ext uri="{BB962C8B-B14F-4D97-AF65-F5344CB8AC3E}">
        <p14:creationId xmlns:p14="http://schemas.microsoft.com/office/powerpoint/2010/main" val="40953351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46"/>
        <p:cNvGrpSpPr/>
        <p:nvPr/>
      </p:nvGrpSpPr>
      <p:grpSpPr>
        <a:xfrm>
          <a:off x="0" y="0"/>
          <a:ext cx="0" cy="0"/>
          <a:chOff x="0" y="0"/>
          <a:chExt cx="0" cy="0"/>
        </a:xfrm>
      </p:grpSpPr>
      <p:pic>
        <p:nvPicPr>
          <p:cNvPr id="147" name="Google Shape;14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8" name="Google Shape;148;p13"/>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49" name="Google Shape;149;p13"/>
          <p:cNvPicPr preferRelativeResize="0"/>
          <p:nvPr/>
        </p:nvPicPr>
        <p:blipFill>
          <a:blip r:embed="rId3">
            <a:alphaModFix amt="40000"/>
          </a:blip>
          <a:srcRect t="40302" r="47190"/>
          <a:stretch>
            <a:fillRect/>
          </a:stretch>
        </p:blipFill>
        <p:spPr>
          <a:xfrm rot="5400000">
            <a:off x="8005125" y="3999687"/>
            <a:ext cx="1069125" cy="1208625"/>
          </a:xfrm>
          <a:prstGeom prst="rect">
            <a:avLst/>
          </a:prstGeom>
          <a:noFill/>
          <a:ln>
            <a:noFill/>
          </a:ln>
        </p:spPr>
      </p:pic>
      <p:sp>
        <p:nvSpPr>
          <p:cNvPr id="150" name="Google Shape;150;p13"/>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51" name="Google Shape;1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152" name="Google Shape;152;p13"/>
          <p:cNvSpPr txBox="1">
            <a:spLocks noGrp="1"/>
          </p:cNvSpPr>
          <p:nvPr>
            <p:ph type="title" idx="2" hasCustomPrompt="1"/>
          </p:nvPr>
        </p:nvSpPr>
        <p:spPr>
          <a:xfrm>
            <a:off x="3622788" y="177983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3" name="Google Shape;153;p13"/>
          <p:cNvSpPr txBox="1">
            <a:spLocks noGrp="1"/>
          </p:cNvSpPr>
          <p:nvPr>
            <p:ph type="title" idx="3" hasCustomPrompt="1"/>
          </p:nvPr>
        </p:nvSpPr>
        <p:spPr>
          <a:xfrm>
            <a:off x="4786525" y="2587029"/>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4" name="Google Shape;154;p13"/>
          <p:cNvSpPr txBox="1">
            <a:spLocks noGrp="1"/>
          </p:cNvSpPr>
          <p:nvPr>
            <p:ph type="title" idx="4" hasCustomPrompt="1"/>
          </p:nvPr>
        </p:nvSpPr>
        <p:spPr>
          <a:xfrm>
            <a:off x="4786513" y="177983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5" name="Google Shape;155;p13"/>
          <p:cNvSpPr txBox="1">
            <a:spLocks noGrp="1"/>
          </p:cNvSpPr>
          <p:nvPr>
            <p:ph type="title" idx="5" hasCustomPrompt="1"/>
          </p:nvPr>
        </p:nvSpPr>
        <p:spPr>
          <a:xfrm>
            <a:off x="3622788" y="3394216"/>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6" name="Google Shape;156;p13"/>
          <p:cNvSpPr txBox="1">
            <a:spLocks noGrp="1"/>
          </p:cNvSpPr>
          <p:nvPr>
            <p:ph type="title" idx="6" hasCustomPrompt="1"/>
          </p:nvPr>
        </p:nvSpPr>
        <p:spPr>
          <a:xfrm>
            <a:off x="3622800" y="258703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7" name="Google Shape;157;p13"/>
          <p:cNvSpPr txBox="1">
            <a:spLocks noGrp="1"/>
          </p:cNvSpPr>
          <p:nvPr>
            <p:ph type="title" idx="7" hasCustomPrompt="1"/>
          </p:nvPr>
        </p:nvSpPr>
        <p:spPr>
          <a:xfrm>
            <a:off x="4786513" y="3394216"/>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58" name="Google Shape;158;p13"/>
          <p:cNvSpPr txBox="1">
            <a:spLocks noGrp="1"/>
          </p:cNvSpPr>
          <p:nvPr>
            <p:ph type="subTitle" idx="1"/>
          </p:nvPr>
        </p:nvSpPr>
        <p:spPr>
          <a:xfrm>
            <a:off x="901563" y="1814025"/>
            <a:ext cx="2382600" cy="379200"/>
          </a:xfrm>
          <a:prstGeom prst="rect">
            <a:avLst/>
          </a:prstGeom>
          <a:noFill/>
        </p:spPr>
        <p:txBody>
          <a:bodyPr spcFirstLastPara="1" wrap="square" lIns="91425" tIns="91425" rIns="91425" bIns="91425" anchor="t"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59" name="Google Shape;159;p13"/>
          <p:cNvSpPr txBox="1">
            <a:spLocks noGrp="1"/>
          </p:cNvSpPr>
          <p:nvPr>
            <p:ph type="subTitle" idx="8"/>
          </p:nvPr>
        </p:nvSpPr>
        <p:spPr>
          <a:xfrm>
            <a:off x="5859838" y="1814025"/>
            <a:ext cx="2382600" cy="379200"/>
          </a:xfrm>
          <a:prstGeom prst="rect">
            <a:avLst/>
          </a:prstGeom>
          <a:noFill/>
        </p:spPr>
        <p:txBody>
          <a:bodyPr spcFirstLastPara="1" wrap="square" lIns="91425" tIns="91425" rIns="91425" bIns="91425" anchor="t"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60" name="Google Shape;160;p13"/>
          <p:cNvSpPr txBox="1">
            <a:spLocks noGrp="1"/>
          </p:cNvSpPr>
          <p:nvPr>
            <p:ph type="subTitle" idx="9"/>
          </p:nvPr>
        </p:nvSpPr>
        <p:spPr>
          <a:xfrm>
            <a:off x="901563" y="2662775"/>
            <a:ext cx="2382600" cy="379200"/>
          </a:xfrm>
          <a:prstGeom prst="rect">
            <a:avLst/>
          </a:prstGeom>
          <a:noFill/>
        </p:spPr>
        <p:txBody>
          <a:bodyPr spcFirstLastPara="1" wrap="square" lIns="91425" tIns="91425" rIns="91425" bIns="91425" anchor="t"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61" name="Google Shape;161;p13"/>
          <p:cNvSpPr txBox="1">
            <a:spLocks noGrp="1"/>
          </p:cNvSpPr>
          <p:nvPr>
            <p:ph type="subTitle" idx="13"/>
          </p:nvPr>
        </p:nvSpPr>
        <p:spPr>
          <a:xfrm>
            <a:off x="5859838" y="2621225"/>
            <a:ext cx="2382600" cy="379200"/>
          </a:xfrm>
          <a:prstGeom prst="rect">
            <a:avLst/>
          </a:prstGeom>
          <a:noFill/>
        </p:spPr>
        <p:txBody>
          <a:bodyPr spcFirstLastPara="1" wrap="square" lIns="91425" tIns="91425" rIns="91425" bIns="91425" anchor="t"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62" name="Google Shape;162;p13"/>
          <p:cNvSpPr txBox="1">
            <a:spLocks noGrp="1"/>
          </p:cNvSpPr>
          <p:nvPr>
            <p:ph type="subTitle" idx="14"/>
          </p:nvPr>
        </p:nvSpPr>
        <p:spPr>
          <a:xfrm>
            <a:off x="901563" y="3428425"/>
            <a:ext cx="2382600" cy="379200"/>
          </a:xfrm>
          <a:prstGeom prst="rect">
            <a:avLst/>
          </a:prstGeom>
          <a:noFill/>
        </p:spPr>
        <p:txBody>
          <a:bodyPr spcFirstLastPara="1" wrap="square" lIns="91425" tIns="91425" rIns="91425" bIns="91425" anchor="t"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63" name="Google Shape;163;p13"/>
          <p:cNvSpPr txBox="1">
            <a:spLocks noGrp="1"/>
          </p:cNvSpPr>
          <p:nvPr>
            <p:ph type="subTitle" idx="15"/>
          </p:nvPr>
        </p:nvSpPr>
        <p:spPr>
          <a:xfrm>
            <a:off x="5859838" y="3428425"/>
            <a:ext cx="2382600" cy="379200"/>
          </a:xfrm>
          <a:prstGeom prst="rect">
            <a:avLst/>
          </a:prstGeom>
          <a:noFill/>
        </p:spPr>
        <p:txBody>
          <a:bodyPr spcFirstLastPara="1" wrap="square" lIns="91425" tIns="91425" rIns="91425" bIns="91425" anchor="t"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ct val="0"/>
              </a:spcBef>
              <a:spcAft>
                <a:spcPct val="0"/>
              </a:spcAft>
              <a:buSzPts val="2400"/>
              <a:buFont typeface="DM Sans"/>
              <a:buNone/>
              <a:defRPr sz="2400" b="1">
                <a:latin typeface="DM Sans"/>
                <a:ea typeface="DM Sans"/>
                <a:cs typeface="DM Sans"/>
                <a:sym typeface="DM Sans"/>
              </a:defRPr>
            </a:lvl2pPr>
            <a:lvl3pPr lvl="2" rtl="0">
              <a:lnSpc>
                <a:spcPct val="100000"/>
              </a:lnSpc>
              <a:spcBef>
                <a:spcPct val="0"/>
              </a:spcBef>
              <a:spcAft>
                <a:spcPct val="0"/>
              </a:spcAft>
              <a:buSzPts val="2400"/>
              <a:buFont typeface="DM Sans"/>
              <a:buNone/>
              <a:defRPr sz="2400" b="1">
                <a:latin typeface="DM Sans"/>
                <a:ea typeface="DM Sans"/>
                <a:cs typeface="DM Sans"/>
                <a:sym typeface="DM Sans"/>
              </a:defRPr>
            </a:lvl3pPr>
            <a:lvl4pPr lvl="3" rtl="0">
              <a:lnSpc>
                <a:spcPct val="100000"/>
              </a:lnSpc>
              <a:spcBef>
                <a:spcPct val="0"/>
              </a:spcBef>
              <a:spcAft>
                <a:spcPct val="0"/>
              </a:spcAft>
              <a:buSzPts val="2400"/>
              <a:buFont typeface="DM Sans"/>
              <a:buNone/>
              <a:defRPr sz="2400" b="1">
                <a:latin typeface="DM Sans"/>
                <a:ea typeface="DM Sans"/>
                <a:cs typeface="DM Sans"/>
                <a:sym typeface="DM Sans"/>
              </a:defRPr>
            </a:lvl4pPr>
            <a:lvl5pPr lvl="4" rtl="0">
              <a:lnSpc>
                <a:spcPct val="100000"/>
              </a:lnSpc>
              <a:spcBef>
                <a:spcPct val="0"/>
              </a:spcBef>
              <a:spcAft>
                <a:spcPct val="0"/>
              </a:spcAft>
              <a:buSzPts val="2400"/>
              <a:buFont typeface="DM Sans"/>
              <a:buNone/>
              <a:defRPr sz="2400" b="1">
                <a:latin typeface="DM Sans"/>
                <a:ea typeface="DM Sans"/>
                <a:cs typeface="DM Sans"/>
                <a:sym typeface="DM Sans"/>
              </a:defRPr>
            </a:lvl5pPr>
            <a:lvl6pPr lvl="5" rtl="0">
              <a:lnSpc>
                <a:spcPct val="100000"/>
              </a:lnSpc>
              <a:spcBef>
                <a:spcPct val="0"/>
              </a:spcBef>
              <a:spcAft>
                <a:spcPct val="0"/>
              </a:spcAft>
              <a:buSzPts val="2400"/>
              <a:buFont typeface="DM Sans"/>
              <a:buNone/>
              <a:defRPr sz="2400" b="1">
                <a:latin typeface="DM Sans"/>
                <a:ea typeface="DM Sans"/>
                <a:cs typeface="DM Sans"/>
                <a:sym typeface="DM Sans"/>
              </a:defRPr>
            </a:lvl6pPr>
            <a:lvl7pPr lvl="6" rtl="0">
              <a:lnSpc>
                <a:spcPct val="100000"/>
              </a:lnSpc>
              <a:spcBef>
                <a:spcPct val="0"/>
              </a:spcBef>
              <a:spcAft>
                <a:spcPct val="0"/>
              </a:spcAft>
              <a:buSzPts val="2400"/>
              <a:buFont typeface="DM Sans"/>
              <a:buNone/>
              <a:defRPr sz="2400" b="1">
                <a:latin typeface="DM Sans"/>
                <a:ea typeface="DM Sans"/>
                <a:cs typeface="DM Sans"/>
                <a:sym typeface="DM Sans"/>
              </a:defRPr>
            </a:lvl7pPr>
            <a:lvl8pPr lvl="7" rtl="0">
              <a:lnSpc>
                <a:spcPct val="100000"/>
              </a:lnSpc>
              <a:spcBef>
                <a:spcPct val="0"/>
              </a:spcBef>
              <a:spcAft>
                <a:spcPct val="0"/>
              </a:spcAft>
              <a:buSzPts val="2400"/>
              <a:buFont typeface="DM Sans"/>
              <a:buNone/>
              <a:defRPr sz="2400" b="1">
                <a:latin typeface="DM Sans"/>
                <a:ea typeface="DM Sans"/>
                <a:cs typeface="DM Sans"/>
                <a:sym typeface="DM Sans"/>
              </a:defRPr>
            </a:lvl8pPr>
            <a:lvl9pPr lvl="8"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grpSp>
        <p:nvGrpSpPr>
          <p:cNvPr id="164" name="Google Shape;164;p13"/>
          <p:cNvGrpSpPr/>
          <p:nvPr/>
        </p:nvGrpSpPr>
        <p:grpSpPr>
          <a:xfrm>
            <a:off x="426863" y="304600"/>
            <a:ext cx="3709283" cy="4347850"/>
            <a:chOff x="426863" y="304600"/>
            <a:chExt cx="3709283" cy="4347850"/>
          </a:xfrm>
        </p:grpSpPr>
        <p:grpSp>
          <p:nvGrpSpPr>
            <p:cNvPr id="165" name="Google Shape;165;p13"/>
            <p:cNvGrpSpPr/>
            <p:nvPr/>
          </p:nvGrpSpPr>
          <p:grpSpPr>
            <a:xfrm>
              <a:off x="426863" y="304600"/>
              <a:ext cx="329950" cy="1161950"/>
              <a:chOff x="8242575" y="235250"/>
              <a:chExt cx="329950" cy="1161950"/>
            </a:xfrm>
          </p:grpSpPr>
          <p:sp>
            <p:nvSpPr>
              <p:cNvPr id="166" name="Google Shape;166;p13"/>
              <p:cNvSpPr/>
              <p:nvPr/>
            </p:nvSpPr>
            <p:spPr>
              <a:xfrm>
                <a:off x="8242575" y="236700"/>
                <a:ext cx="251750" cy="1160500"/>
              </a:xfrm>
              <a:custGeom>
                <a:avLst/>
                <a:gdLst/>
                <a:ahLst/>
                <a:cxnLst/>
                <a:rect l="l" t="t" r="r" b="b"/>
                <a:pathLst>
                  <a:path w="10070" h="46420" extrusionOk="0">
                    <a:moveTo>
                      <a:pt x="0" y="0"/>
                    </a:moveTo>
                    <a:lnTo>
                      <a:pt x="0" y="21345"/>
                    </a:lnTo>
                    <a:lnTo>
                      <a:pt x="10070" y="31415"/>
                    </a:lnTo>
                    <a:lnTo>
                      <a:pt x="10070" y="46420"/>
                    </a:lnTo>
                  </a:path>
                </a:pathLst>
              </a:custGeom>
              <a:noFill/>
              <a:ln w="9525" cap="flat" cmpd="sng">
                <a:solidFill>
                  <a:schemeClr val="dk1"/>
                </a:solidFill>
                <a:prstDash val="solid"/>
                <a:round/>
                <a:headEnd type="none" w="med" len="med"/>
                <a:tailEnd type="diamond"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67" name="Google Shape;167;p13"/>
              <p:cNvSpPr/>
              <p:nvPr/>
            </p:nvSpPr>
            <p:spPr>
              <a:xfrm>
                <a:off x="8321475" y="235250"/>
                <a:ext cx="251050" cy="1069132"/>
              </a:xfrm>
              <a:custGeom>
                <a:avLst/>
                <a:gdLst/>
                <a:ahLst/>
                <a:cxnLst/>
                <a:rect l="l" t="t" r="r" b="b"/>
                <a:pathLst>
                  <a:path w="10042" h="46133" extrusionOk="0">
                    <a:moveTo>
                      <a:pt x="0" y="0"/>
                    </a:moveTo>
                    <a:lnTo>
                      <a:pt x="0" y="20198"/>
                    </a:lnTo>
                    <a:lnTo>
                      <a:pt x="10042" y="30239"/>
                    </a:lnTo>
                    <a:lnTo>
                      <a:pt x="10042" y="46133"/>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grpSp>
        <p:grpSp>
          <p:nvGrpSpPr>
            <p:cNvPr id="168" name="Google Shape;168;p13"/>
            <p:cNvGrpSpPr/>
            <p:nvPr/>
          </p:nvGrpSpPr>
          <p:grpSpPr>
            <a:xfrm rot="5400000">
              <a:off x="3768050" y="4284354"/>
              <a:ext cx="96900" cy="639291"/>
              <a:chOff x="8382321" y="2252104"/>
              <a:chExt cx="96900" cy="639291"/>
            </a:xfrm>
          </p:grpSpPr>
          <p:sp>
            <p:nvSpPr>
              <p:cNvPr id="169" name="Google Shape;169;p13"/>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70" name="Google Shape;170;p13"/>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71" name="Google Shape;171;p13"/>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72" name="Google Shape;172;p13"/>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73" name="Google Shape;173;p13"/>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spTree>
    <p:extLst>
      <p:ext uri="{BB962C8B-B14F-4D97-AF65-F5344CB8AC3E}">
        <p14:creationId xmlns:p14="http://schemas.microsoft.com/office/powerpoint/2010/main" val="197025448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74"/>
        <p:cNvGrpSpPr/>
        <p:nvPr/>
      </p:nvGrpSpPr>
      <p:grpSpPr>
        <a:xfrm>
          <a:off x="0" y="0"/>
          <a:ext cx="0" cy="0"/>
          <a:chOff x="0" y="0"/>
          <a:chExt cx="0" cy="0"/>
        </a:xfrm>
      </p:grpSpPr>
      <p:pic>
        <p:nvPicPr>
          <p:cNvPr id="175" name="Google Shape;175;p14"/>
          <p:cNvPicPr preferRelativeResize="0"/>
          <p:nvPr/>
        </p:nvPicPr>
        <p:blipFill>
          <a:blip r:embed="rId2">
            <a:alphaModFix amt="95000"/>
          </a:blip>
          <a:stretch>
            <a:fillRect/>
          </a:stretch>
        </p:blipFill>
        <p:spPr>
          <a:xfrm rot="10800000">
            <a:off x="75" y="0"/>
            <a:ext cx="9144000" cy="5143500"/>
          </a:xfrm>
          <a:prstGeom prst="rect">
            <a:avLst/>
          </a:prstGeom>
          <a:noFill/>
          <a:ln>
            <a:noFill/>
          </a:ln>
        </p:spPr>
      </p:pic>
      <p:sp>
        <p:nvSpPr>
          <p:cNvPr id="176" name="Google Shape;176;p14"/>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77" name="Google Shape;177;p14"/>
          <p:cNvPicPr preferRelativeResize="0"/>
          <p:nvPr/>
        </p:nvPicPr>
        <p:blipFill>
          <a:blip r:embed="rId3">
            <a:alphaModFix amt="40000"/>
          </a:blip>
          <a:srcRect l="15839" b="24305"/>
          <a:stretch>
            <a:fillRect/>
          </a:stretch>
        </p:blipFill>
        <p:spPr>
          <a:xfrm rot="5400000">
            <a:off x="-50588" y="50588"/>
            <a:ext cx="1005576" cy="904400"/>
          </a:xfrm>
          <a:prstGeom prst="rect">
            <a:avLst/>
          </a:prstGeom>
          <a:noFill/>
          <a:ln>
            <a:noFill/>
          </a:ln>
        </p:spPr>
      </p:pic>
      <p:sp>
        <p:nvSpPr>
          <p:cNvPr id="178" name="Google Shape;17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179" name="Google Shape;179;p14"/>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1379049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80"/>
        <p:cNvGrpSpPr/>
        <p:nvPr/>
      </p:nvGrpSpPr>
      <p:grpSpPr>
        <a:xfrm>
          <a:off x="0" y="0"/>
          <a:ext cx="0" cy="0"/>
          <a:chOff x="0" y="0"/>
          <a:chExt cx="0" cy="0"/>
        </a:xfrm>
      </p:grpSpPr>
      <p:pic>
        <p:nvPicPr>
          <p:cNvPr id="181" name="Google Shape;181;p15"/>
          <p:cNvPicPr preferRelativeResize="0"/>
          <p:nvPr/>
        </p:nvPicPr>
        <p:blipFill>
          <a:blip r:embed="rId2">
            <a:alphaModFix amt="95000"/>
          </a:blip>
          <a:stretch>
            <a:fillRect/>
          </a:stretch>
        </p:blipFill>
        <p:spPr>
          <a:xfrm>
            <a:off x="75" y="0"/>
            <a:ext cx="9144000" cy="5143500"/>
          </a:xfrm>
          <a:prstGeom prst="rect">
            <a:avLst/>
          </a:prstGeom>
          <a:noFill/>
          <a:ln>
            <a:noFill/>
          </a:ln>
        </p:spPr>
      </p:pic>
      <p:sp>
        <p:nvSpPr>
          <p:cNvPr id="182" name="Google Shape;182;p15"/>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83" name="Google Shape;18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184" name="Google Shape;184;p15"/>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185" name="Google Shape;185;p15"/>
          <p:cNvPicPr preferRelativeResize="0"/>
          <p:nvPr/>
        </p:nvPicPr>
        <p:blipFill>
          <a:blip r:embed="rId3">
            <a:alphaModFix amt="48000"/>
          </a:blip>
          <a:stretch>
            <a:fillRect/>
          </a:stretch>
        </p:blipFill>
        <p:spPr>
          <a:xfrm rot="5400000">
            <a:off x="281052" y="296777"/>
            <a:ext cx="932575" cy="932575"/>
          </a:xfrm>
          <a:prstGeom prst="rect">
            <a:avLst/>
          </a:prstGeom>
          <a:noFill/>
          <a:ln>
            <a:noFill/>
          </a:ln>
        </p:spPr>
      </p:pic>
    </p:spTree>
    <p:extLst>
      <p:ext uri="{BB962C8B-B14F-4D97-AF65-F5344CB8AC3E}">
        <p14:creationId xmlns:p14="http://schemas.microsoft.com/office/powerpoint/2010/main" val="356791813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86"/>
        <p:cNvGrpSpPr/>
        <p:nvPr/>
      </p:nvGrpSpPr>
      <p:grpSpPr>
        <a:xfrm>
          <a:off x="0" y="0"/>
          <a:ext cx="0" cy="0"/>
          <a:chOff x="0" y="0"/>
          <a:chExt cx="0" cy="0"/>
        </a:xfrm>
      </p:grpSpPr>
      <p:pic>
        <p:nvPicPr>
          <p:cNvPr id="187" name="Google Shape;187;p16"/>
          <p:cNvPicPr preferRelativeResize="0"/>
          <p:nvPr/>
        </p:nvPicPr>
        <p:blipFill>
          <a:blip r:embed="rId2">
            <a:alphaModFix amt="95000"/>
          </a:blip>
          <a:stretch>
            <a:fillRect/>
          </a:stretch>
        </p:blipFill>
        <p:spPr>
          <a:xfrm>
            <a:off x="75" y="0"/>
            <a:ext cx="9144000" cy="5143500"/>
          </a:xfrm>
          <a:prstGeom prst="rect">
            <a:avLst/>
          </a:prstGeom>
          <a:noFill/>
          <a:ln>
            <a:noFill/>
          </a:ln>
        </p:spPr>
      </p:pic>
      <p:pic>
        <p:nvPicPr>
          <p:cNvPr id="188" name="Google Shape;188;p16"/>
          <p:cNvPicPr preferRelativeResize="0"/>
          <p:nvPr/>
        </p:nvPicPr>
        <p:blipFill>
          <a:blip r:embed="rId3">
            <a:alphaModFix amt="40000"/>
          </a:blip>
          <a:srcRect r="54071"/>
          <a:stretch>
            <a:fillRect/>
          </a:stretch>
        </p:blipFill>
        <p:spPr>
          <a:xfrm rot="5400000">
            <a:off x="4841211" y="4016912"/>
            <a:ext cx="709151" cy="1544027"/>
          </a:xfrm>
          <a:prstGeom prst="rect">
            <a:avLst/>
          </a:prstGeom>
          <a:noFill/>
          <a:ln>
            <a:noFill/>
          </a:ln>
        </p:spPr>
      </p:pic>
      <p:sp>
        <p:nvSpPr>
          <p:cNvPr id="189" name="Google Shape;189;p16"/>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90" name="Google Shape;190;p16"/>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191" name="Google Shape;19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192" name="Google Shape;192;p16"/>
          <p:cNvSpPr txBox="1">
            <a:spLocks noGrp="1"/>
          </p:cNvSpPr>
          <p:nvPr>
            <p:ph type="subTitle" idx="1"/>
          </p:nvPr>
        </p:nvSpPr>
        <p:spPr>
          <a:xfrm>
            <a:off x="93762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193" name="Google Shape;193;p16"/>
          <p:cNvSpPr txBox="1">
            <a:spLocks noGrp="1"/>
          </p:cNvSpPr>
          <p:nvPr>
            <p:ph type="subTitle" idx="2"/>
          </p:nvPr>
        </p:nvSpPr>
        <p:spPr>
          <a:xfrm>
            <a:off x="3484347"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194" name="Google Shape;194;p16"/>
          <p:cNvSpPr txBox="1">
            <a:spLocks noGrp="1"/>
          </p:cNvSpPr>
          <p:nvPr>
            <p:ph type="subTitle" idx="3"/>
          </p:nvPr>
        </p:nvSpPr>
        <p:spPr>
          <a:xfrm>
            <a:off x="603107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195" name="Google Shape;195;p16"/>
          <p:cNvSpPr txBox="1">
            <a:spLocks noGrp="1"/>
          </p:cNvSpPr>
          <p:nvPr>
            <p:ph type="subTitle" idx="4"/>
          </p:nvPr>
        </p:nvSpPr>
        <p:spPr>
          <a:xfrm>
            <a:off x="93762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96" name="Google Shape;196;p16"/>
          <p:cNvSpPr txBox="1">
            <a:spLocks noGrp="1"/>
          </p:cNvSpPr>
          <p:nvPr>
            <p:ph type="subTitle" idx="5"/>
          </p:nvPr>
        </p:nvSpPr>
        <p:spPr>
          <a:xfrm>
            <a:off x="3484350" y="2146776"/>
            <a:ext cx="21753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97" name="Google Shape;197;p16"/>
          <p:cNvSpPr txBox="1">
            <a:spLocks noGrp="1"/>
          </p:cNvSpPr>
          <p:nvPr>
            <p:ph type="subTitle" idx="6"/>
          </p:nvPr>
        </p:nvSpPr>
        <p:spPr>
          <a:xfrm>
            <a:off x="603107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198" name="Google Shape;198;p16"/>
          <p:cNvSpPr/>
          <p:nvPr/>
        </p:nvSpPr>
        <p:spPr>
          <a:xfrm rot="5400000" flipH="1">
            <a:off x="-180520" y="1220232"/>
            <a:ext cx="1215475" cy="278312"/>
          </a:xfrm>
          <a:custGeom>
            <a:avLst/>
            <a:gdLst/>
            <a:ahLst/>
            <a:cxnLst/>
            <a:rect l="l" t="t" r="r" b="b"/>
            <a:pathLst>
              <a:path w="48619" h="13812" extrusionOk="0">
                <a:moveTo>
                  <a:pt x="48619" y="13812"/>
                </a:moveTo>
                <a:lnTo>
                  <a:pt x="48619" y="7870"/>
                </a:lnTo>
                <a:lnTo>
                  <a:pt x="40749" y="0"/>
                </a:lnTo>
                <a:lnTo>
                  <a:pt x="6048" y="0"/>
                </a:lnTo>
                <a:lnTo>
                  <a:pt x="0" y="6049"/>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pic>
        <p:nvPicPr>
          <p:cNvPr id="199" name="Google Shape;199;p16"/>
          <p:cNvPicPr preferRelativeResize="0"/>
          <p:nvPr/>
        </p:nvPicPr>
        <p:blipFill>
          <a:blip r:embed="rId4">
            <a:alphaModFix amt="10000"/>
          </a:blip>
          <a:srcRect r="39161"/>
          <a:stretch>
            <a:fillRect/>
          </a:stretch>
        </p:blipFill>
        <p:spPr>
          <a:xfrm>
            <a:off x="8173500" y="292275"/>
            <a:ext cx="697600" cy="1146700"/>
          </a:xfrm>
          <a:prstGeom prst="rect">
            <a:avLst/>
          </a:prstGeom>
          <a:noFill/>
          <a:ln>
            <a:noFill/>
          </a:ln>
        </p:spPr>
      </p:pic>
    </p:spTree>
    <p:extLst>
      <p:ext uri="{BB962C8B-B14F-4D97-AF65-F5344CB8AC3E}">
        <p14:creationId xmlns:p14="http://schemas.microsoft.com/office/powerpoint/2010/main" val="236135510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00"/>
        <p:cNvGrpSpPr/>
        <p:nvPr/>
      </p:nvGrpSpPr>
      <p:grpSpPr>
        <a:xfrm>
          <a:off x="0" y="0"/>
          <a:ext cx="0" cy="0"/>
          <a:chOff x="0" y="0"/>
          <a:chExt cx="0" cy="0"/>
        </a:xfrm>
      </p:grpSpPr>
      <p:pic>
        <p:nvPicPr>
          <p:cNvPr id="201" name="Google Shape;201;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02" name="Google Shape;202;p17"/>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03" name="Google Shape;203;p17"/>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04" name="Google Shape;20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205" name="Google Shape;205;p17"/>
          <p:cNvSpPr txBox="1">
            <a:spLocks noGrp="1"/>
          </p:cNvSpPr>
          <p:nvPr>
            <p:ph type="subTitle" idx="1"/>
          </p:nvPr>
        </p:nvSpPr>
        <p:spPr>
          <a:xfrm>
            <a:off x="1445100" y="1739675"/>
            <a:ext cx="2811000" cy="10467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06" name="Google Shape;206;p17"/>
          <p:cNvSpPr txBox="1">
            <a:spLocks noGrp="1"/>
          </p:cNvSpPr>
          <p:nvPr>
            <p:ph type="subTitle" idx="2"/>
          </p:nvPr>
        </p:nvSpPr>
        <p:spPr>
          <a:xfrm>
            <a:off x="4887900" y="1739675"/>
            <a:ext cx="2811000" cy="1046700"/>
          </a:xfrm>
          <a:prstGeom prst="rect">
            <a:avLst/>
          </a:prstGeom>
        </p:spPr>
        <p:txBody>
          <a:bodyPr spcFirstLastPara="1" wrap="square" lIns="91425" tIns="91425" rIns="91425" bIns="91425" anchor="t" anchorCtr="0">
            <a:noAutofit/>
          </a:bodyPr>
          <a:lstStyle>
            <a:lvl1pPr lvl="0" algn="r"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07" name="Google Shape;207;p17"/>
          <p:cNvSpPr txBox="1">
            <a:spLocks noGrp="1"/>
          </p:cNvSpPr>
          <p:nvPr>
            <p:ph type="subTitle" idx="3"/>
          </p:nvPr>
        </p:nvSpPr>
        <p:spPr>
          <a:xfrm>
            <a:off x="1445100" y="3251275"/>
            <a:ext cx="2811000" cy="10023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08" name="Google Shape;208;p17"/>
          <p:cNvSpPr txBox="1">
            <a:spLocks noGrp="1"/>
          </p:cNvSpPr>
          <p:nvPr>
            <p:ph type="subTitle" idx="4"/>
          </p:nvPr>
        </p:nvSpPr>
        <p:spPr>
          <a:xfrm>
            <a:off x="4887901" y="3251275"/>
            <a:ext cx="2811000" cy="1002300"/>
          </a:xfrm>
          <a:prstGeom prst="rect">
            <a:avLst/>
          </a:prstGeom>
        </p:spPr>
        <p:txBody>
          <a:bodyPr spcFirstLastPara="1" wrap="square" lIns="91425" tIns="91425" rIns="91425" bIns="91425" anchor="t" anchorCtr="0">
            <a:noAutofit/>
          </a:bodyPr>
          <a:lstStyle>
            <a:lvl1pPr lvl="0" algn="r"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09" name="Google Shape;209;p17"/>
          <p:cNvSpPr txBox="1">
            <a:spLocks noGrp="1"/>
          </p:cNvSpPr>
          <p:nvPr>
            <p:ph type="subTitle" idx="5"/>
          </p:nvPr>
        </p:nvSpPr>
        <p:spPr>
          <a:xfrm>
            <a:off x="1445100" y="1368075"/>
            <a:ext cx="28110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10" name="Google Shape;210;p17"/>
          <p:cNvSpPr txBox="1">
            <a:spLocks noGrp="1"/>
          </p:cNvSpPr>
          <p:nvPr>
            <p:ph type="subTitle" idx="6"/>
          </p:nvPr>
        </p:nvSpPr>
        <p:spPr>
          <a:xfrm>
            <a:off x="1445100" y="2879700"/>
            <a:ext cx="2811000" cy="3792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11" name="Google Shape;211;p17"/>
          <p:cNvSpPr txBox="1">
            <a:spLocks noGrp="1"/>
          </p:cNvSpPr>
          <p:nvPr>
            <p:ph type="subTitle" idx="7"/>
          </p:nvPr>
        </p:nvSpPr>
        <p:spPr>
          <a:xfrm>
            <a:off x="4887863" y="1368075"/>
            <a:ext cx="2811000" cy="379200"/>
          </a:xfrm>
          <a:prstGeom prst="rect">
            <a:avLst/>
          </a:prstGeom>
        </p:spPr>
        <p:txBody>
          <a:bodyPr spcFirstLastPara="1" wrap="square" lIns="91425" tIns="91425" rIns="91425" bIns="91425" anchor="b"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12" name="Google Shape;212;p17"/>
          <p:cNvSpPr txBox="1">
            <a:spLocks noGrp="1"/>
          </p:cNvSpPr>
          <p:nvPr>
            <p:ph type="subTitle" idx="8"/>
          </p:nvPr>
        </p:nvSpPr>
        <p:spPr>
          <a:xfrm>
            <a:off x="4887875" y="2879700"/>
            <a:ext cx="2811000" cy="379200"/>
          </a:xfrm>
          <a:prstGeom prst="rect">
            <a:avLst/>
          </a:prstGeom>
        </p:spPr>
        <p:txBody>
          <a:bodyPr spcFirstLastPara="1" wrap="square" lIns="91425" tIns="91425" rIns="91425" bIns="91425" anchor="b" anchorCtr="0">
            <a:noAutofit/>
          </a:bodyPr>
          <a:lstStyle>
            <a:lvl1pPr lvl="0" algn="r"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pic>
        <p:nvPicPr>
          <p:cNvPr id="213" name="Google Shape;213;p17"/>
          <p:cNvPicPr preferRelativeResize="0"/>
          <p:nvPr/>
        </p:nvPicPr>
        <p:blipFill>
          <a:blip r:embed="rId3">
            <a:alphaModFix amt="50000"/>
          </a:blip>
          <a:stretch>
            <a:fillRect/>
          </a:stretch>
        </p:blipFill>
        <p:spPr>
          <a:xfrm rot="-2700116">
            <a:off x="223930" y="771318"/>
            <a:ext cx="523055" cy="523056"/>
          </a:xfrm>
          <a:prstGeom prst="rect">
            <a:avLst/>
          </a:prstGeom>
          <a:noFill/>
          <a:ln>
            <a:noFill/>
          </a:ln>
        </p:spPr>
      </p:pic>
      <p:grpSp>
        <p:nvGrpSpPr>
          <p:cNvPr id="214" name="Google Shape;214;p17"/>
          <p:cNvGrpSpPr/>
          <p:nvPr/>
        </p:nvGrpSpPr>
        <p:grpSpPr>
          <a:xfrm rot="5400000">
            <a:off x="8062135" y="4256661"/>
            <a:ext cx="911413" cy="281103"/>
            <a:chOff x="7777725" y="4404925"/>
            <a:chExt cx="1156175" cy="356594"/>
          </a:xfrm>
        </p:grpSpPr>
        <p:sp>
          <p:nvSpPr>
            <p:cNvPr id="215" name="Google Shape;215;p17"/>
            <p:cNvSpPr/>
            <p:nvPr/>
          </p:nvSpPr>
          <p:spPr>
            <a:xfrm>
              <a:off x="7779250" y="4511144"/>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16" name="Google Shape;216;p17"/>
            <p:cNvSpPr/>
            <p:nvPr/>
          </p:nvSpPr>
          <p:spPr>
            <a:xfrm>
              <a:off x="7777725" y="4404925"/>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cxnSp>
          <p:nvCxnSpPr>
            <p:cNvPr id="217" name="Google Shape;217;p17"/>
            <p:cNvCxnSpPr/>
            <p:nvPr/>
          </p:nvCxnSpPr>
          <p:spPr>
            <a:xfrm rot="10800000">
              <a:off x="8520500" y="4572625"/>
              <a:ext cx="413400" cy="0"/>
            </a:xfrm>
            <a:prstGeom prst="straightConnector1">
              <a:avLst/>
            </a:prstGeom>
            <a:noFill/>
            <a:ln w="9525" cap="flat" cmpd="sng">
              <a:solidFill>
                <a:schemeClr val="dk1"/>
              </a:solidFill>
              <a:prstDash val="solid"/>
              <a:round/>
              <a:headEnd type="none" w="med" len="med"/>
              <a:tailEnd type="diamond" w="med" len="med"/>
            </a:ln>
          </p:spPr>
        </p:cxnSp>
      </p:grpSp>
    </p:spTree>
    <p:extLst>
      <p:ext uri="{BB962C8B-B14F-4D97-AF65-F5344CB8AC3E}">
        <p14:creationId xmlns:p14="http://schemas.microsoft.com/office/powerpoint/2010/main" val="147416844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18"/>
        <p:cNvGrpSpPr/>
        <p:nvPr/>
      </p:nvGrpSpPr>
      <p:grpSpPr>
        <a:xfrm>
          <a:off x="0" y="0"/>
          <a:ext cx="0" cy="0"/>
          <a:chOff x="0" y="0"/>
          <a:chExt cx="0" cy="0"/>
        </a:xfrm>
      </p:grpSpPr>
      <p:pic>
        <p:nvPicPr>
          <p:cNvPr id="219" name="Google Shape;219;p18"/>
          <p:cNvPicPr preferRelativeResize="0"/>
          <p:nvPr/>
        </p:nvPicPr>
        <p:blipFill>
          <a:blip r:embed="rId2">
            <a:alphaModFix amt="95000"/>
          </a:blip>
          <a:stretch>
            <a:fillRect/>
          </a:stretch>
        </p:blipFill>
        <p:spPr>
          <a:xfrm>
            <a:off x="0" y="0"/>
            <a:ext cx="9144000" cy="5143500"/>
          </a:xfrm>
          <a:prstGeom prst="rect">
            <a:avLst/>
          </a:prstGeom>
          <a:noFill/>
          <a:ln>
            <a:noFill/>
          </a:ln>
        </p:spPr>
      </p:pic>
      <p:pic>
        <p:nvPicPr>
          <p:cNvPr id="220" name="Google Shape;220;p18"/>
          <p:cNvPicPr preferRelativeResize="0"/>
          <p:nvPr/>
        </p:nvPicPr>
        <p:blipFill>
          <a:blip r:embed="rId3">
            <a:alphaModFix amt="40000"/>
          </a:blip>
          <a:srcRect l="12861" t="20217"/>
          <a:stretch>
            <a:fillRect/>
          </a:stretch>
        </p:blipFill>
        <p:spPr>
          <a:xfrm rot="5400000">
            <a:off x="8179800" y="48451"/>
            <a:ext cx="1011376" cy="926025"/>
          </a:xfrm>
          <a:prstGeom prst="rect">
            <a:avLst/>
          </a:prstGeom>
          <a:noFill/>
          <a:ln>
            <a:noFill/>
          </a:ln>
        </p:spPr>
      </p:pic>
      <p:sp>
        <p:nvSpPr>
          <p:cNvPr id="221" name="Google Shape;221;p18"/>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22" name="Google Shape;222;p18"/>
          <p:cNvSpPr/>
          <p:nvPr/>
        </p:nvSpPr>
        <p:spPr>
          <a:xfrm>
            <a:off x="217300" y="237450"/>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23" name="Google Shape;22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224" name="Google Shape;224;p18"/>
          <p:cNvSpPr txBox="1">
            <a:spLocks noGrp="1"/>
          </p:cNvSpPr>
          <p:nvPr>
            <p:ph type="subTitle" idx="1"/>
          </p:nvPr>
        </p:nvSpPr>
        <p:spPr>
          <a:xfrm>
            <a:off x="954350" y="1723914"/>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5" name="Google Shape;225;p18"/>
          <p:cNvSpPr txBox="1">
            <a:spLocks noGrp="1"/>
          </p:cNvSpPr>
          <p:nvPr>
            <p:ph type="subTitle" idx="2"/>
          </p:nvPr>
        </p:nvSpPr>
        <p:spPr>
          <a:xfrm>
            <a:off x="3578994" y="1723923"/>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6" name="Google Shape;226;p18"/>
          <p:cNvSpPr txBox="1">
            <a:spLocks noGrp="1"/>
          </p:cNvSpPr>
          <p:nvPr>
            <p:ph type="subTitle" idx="3"/>
          </p:nvPr>
        </p:nvSpPr>
        <p:spPr>
          <a:xfrm>
            <a:off x="954350"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7" name="Google Shape;227;p18"/>
          <p:cNvSpPr txBox="1">
            <a:spLocks noGrp="1"/>
          </p:cNvSpPr>
          <p:nvPr>
            <p:ph type="subTitle" idx="4"/>
          </p:nvPr>
        </p:nvSpPr>
        <p:spPr>
          <a:xfrm>
            <a:off x="3578998"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8" name="Google Shape;228;p18"/>
          <p:cNvSpPr txBox="1">
            <a:spLocks noGrp="1"/>
          </p:cNvSpPr>
          <p:nvPr>
            <p:ph type="subTitle" idx="5"/>
          </p:nvPr>
        </p:nvSpPr>
        <p:spPr>
          <a:xfrm>
            <a:off x="6203650" y="1723912"/>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29" name="Google Shape;229;p18"/>
          <p:cNvSpPr txBox="1">
            <a:spLocks noGrp="1"/>
          </p:cNvSpPr>
          <p:nvPr>
            <p:ph type="subTitle" idx="6"/>
          </p:nvPr>
        </p:nvSpPr>
        <p:spPr>
          <a:xfrm>
            <a:off x="6203647"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
        <p:nvSpPr>
          <p:cNvPr id="230" name="Google Shape;230;p18"/>
          <p:cNvSpPr txBox="1">
            <a:spLocks noGrp="1"/>
          </p:cNvSpPr>
          <p:nvPr>
            <p:ph type="subTitle" idx="7"/>
          </p:nvPr>
        </p:nvSpPr>
        <p:spPr>
          <a:xfrm>
            <a:off x="962150" y="1074038"/>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1" name="Google Shape;231;p18"/>
          <p:cNvSpPr txBox="1">
            <a:spLocks noGrp="1"/>
          </p:cNvSpPr>
          <p:nvPr>
            <p:ph type="subTitle" idx="8"/>
          </p:nvPr>
        </p:nvSpPr>
        <p:spPr>
          <a:xfrm>
            <a:off x="3584844" y="1074047"/>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2" name="Google Shape;232;p18"/>
          <p:cNvSpPr txBox="1">
            <a:spLocks noGrp="1"/>
          </p:cNvSpPr>
          <p:nvPr>
            <p:ph type="subTitle" idx="9"/>
          </p:nvPr>
        </p:nvSpPr>
        <p:spPr>
          <a:xfrm>
            <a:off x="6207538" y="1074047"/>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3" name="Google Shape;233;p18"/>
          <p:cNvSpPr txBox="1">
            <a:spLocks noGrp="1"/>
          </p:cNvSpPr>
          <p:nvPr>
            <p:ph type="subTitle" idx="13"/>
          </p:nvPr>
        </p:nvSpPr>
        <p:spPr>
          <a:xfrm>
            <a:off x="954350" y="2865613"/>
            <a:ext cx="19860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4" name="Google Shape;234;p18"/>
          <p:cNvSpPr txBox="1">
            <a:spLocks noGrp="1"/>
          </p:cNvSpPr>
          <p:nvPr>
            <p:ph type="subTitle" idx="14"/>
          </p:nvPr>
        </p:nvSpPr>
        <p:spPr>
          <a:xfrm>
            <a:off x="3584845" y="2865613"/>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sp>
        <p:nvSpPr>
          <p:cNvPr id="235" name="Google Shape;235;p18"/>
          <p:cNvSpPr txBox="1">
            <a:spLocks noGrp="1"/>
          </p:cNvSpPr>
          <p:nvPr>
            <p:ph type="subTitle" idx="15"/>
          </p:nvPr>
        </p:nvSpPr>
        <p:spPr>
          <a:xfrm>
            <a:off x="6207540" y="2865613"/>
            <a:ext cx="1978200" cy="653100"/>
          </a:xfrm>
          <a:prstGeom prst="rect">
            <a:avLst/>
          </a:prstGeom>
        </p:spPr>
        <p:txBody>
          <a:bodyPr spcFirstLastPara="1" wrap="square" lIns="91425" tIns="91425" rIns="91425" bIns="91425" anchor="b" anchorCtr="0">
            <a:noAutofit/>
          </a:bodyPr>
          <a:lstStyle>
            <a:lvl1pPr lvl="0" rtl="0">
              <a:lnSpc>
                <a:spcPct val="100000"/>
              </a:lnSpc>
              <a:spcBef>
                <a:spcPct val="0"/>
              </a:spcBef>
              <a:spcAft>
                <a:spcPct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ct val="0"/>
              </a:spcBef>
              <a:spcAft>
                <a:spcPct val="0"/>
              </a:spcAft>
              <a:buSzPts val="2400"/>
              <a:buFont typeface="DM Sans"/>
              <a:buNone/>
              <a:defRPr sz="2400" b="1">
                <a:latin typeface="DM Sans"/>
                <a:ea typeface="DM Sans"/>
                <a:cs typeface="DM Sans"/>
                <a:sym typeface="DM Sans"/>
              </a:defRPr>
            </a:lvl2pPr>
            <a:lvl3pPr lvl="2" algn="ctr" rtl="0">
              <a:lnSpc>
                <a:spcPct val="100000"/>
              </a:lnSpc>
              <a:spcBef>
                <a:spcPct val="0"/>
              </a:spcBef>
              <a:spcAft>
                <a:spcPct val="0"/>
              </a:spcAft>
              <a:buSzPts val="2400"/>
              <a:buFont typeface="DM Sans"/>
              <a:buNone/>
              <a:defRPr sz="2400" b="1">
                <a:latin typeface="DM Sans"/>
                <a:ea typeface="DM Sans"/>
                <a:cs typeface="DM Sans"/>
                <a:sym typeface="DM Sans"/>
              </a:defRPr>
            </a:lvl3pPr>
            <a:lvl4pPr lvl="3" algn="ctr" rtl="0">
              <a:lnSpc>
                <a:spcPct val="100000"/>
              </a:lnSpc>
              <a:spcBef>
                <a:spcPct val="0"/>
              </a:spcBef>
              <a:spcAft>
                <a:spcPct val="0"/>
              </a:spcAft>
              <a:buSzPts val="2400"/>
              <a:buFont typeface="DM Sans"/>
              <a:buNone/>
              <a:defRPr sz="2400" b="1">
                <a:latin typeface="DM Sans"/>
                <a:ea typeface="DM Sans"/>
                <a:cs typeface="DM Sans"/>
                <a:sym typeface="DM Sans"/>
              </a:defRPr>
            </a:lvl4pPr>
            <a:lvl5pPr lvl="4" algn="ctr" rtl="0">
              <a:lnSpc>
                <a:spcPct val="100000"/>
              </a:lnSpc>
              <a:spcBef>
                <a:spcPct val="0"/>
              </a:spcBef>
              <a:spcAft>
                <a:spcPct val="0"/>
              </a:spcAft>
              <a:buSzPts val="2400"/>
              <a:buFont typeface="DM Sans"/>
              <a:buNone/>
              <a:defRPr sz="2400" b="1">
                <a:latin typeface="DM Sans"/>
                <a:ea typeface="DM Sans"/>
                <a:cs typeface="DM Sans"/>
                <a:sym typeface="DM Sans"/>
              </a:defRPr>
            </a:lvl5pPr>
            <a:lvl6pPr lvl="5" algn="ctr" rtl="0">
              <a:lnSpc>
                <a:spcPct val="100000"/>
              </a:lnSpc>
              <a:spcBef>
                <a:spcPct val="0"/>
              </a:spcBef>
              <a:spcAft>
                <a:spcPct val="0"/>
              </a:spcAft>
              <a:buSzPts val="2400"/>
              <a:buFont typeface="DM Sans"/>
              <a:buNone/>
              <a:defRPr sz="2400" b="1">
                <a:latin typeface="DM Sans"/>
                <a:ea typeface="DM Sans"/>
                <a:cs typeface="DM Sans"/>
                <a:sym typeface="DM Sans"/>
              </a:defRPr>
            </a:lvl6pPr>
            <a:lvl7pPr lvl="6" algn="ctr" rtl="0">
              <a:lnSpc>
                <a:spcPct val="100000"/>
              </a:lnSpc>
              <a:spcBef>
                <a:spcPct val="0"/>
              </a:spcBef>
              <a:spcAft>
                <a:spcPct val="0"/>
              </a:spcAft>
              <a:buSzPts val="2400"/>
              <a:buFont typeface="DM Sans"/>
              <a:buNone/>
              <a:defRPr sz="2400" b="1">
                <a:latin typeface="DM Sans"/>
                <a:ea typeface="DM Sans"/>
                <a:cs typeface="DM Sans"/>
                <a:sym typeface="DM Sans"/>
              </a:defRPr>
            </a:lvl7pPr>
            <a:lvl8pPr lvl="7" algn="ctr" rtl="0">
              <a:lnSpc>
                <a:spcPct val="100000"/>
              </a:lnSpc>
              <a:spcBef>
                <a:spcPct val="0"/>
              </a:spcBef>
              <a:spcAft>
                <a:spcPct val="0"/>
              </a:spcAft>
              <a:buSzPts val="2400"/>
              <a:buFont typeface="DM Sans"/>
              <a:buNone/>
              <a:defRPr sz="2400" b="1">
                <a:latin typeface="DM Sans"/>
                <a:ea typeface="DM Sans"/>
                <a:cs typeface="DM Sans"/>
                <a:sym typeface="DM Sans"/>
              </a:defRPr>
            </a:lvl8pPr>
            <a:lvl9pPr lvl="8" algn="ctr" rtl="0">
              <a:lnSpc>
                <a:spcPct val="100000"/>
              </a:lnSpc>
              <a:spcBef>
                <a:spcPct val="0"/>
              </a:spcBef>
              <a:spcAft>
                <a:spcPct val="0"/>
              </a:spcAft>
              <a:buSzPts val="2400"/>
              <a:buFont typeface="DM Sans"/>
              <a:buNone/>
              <a:defRPr sz="2400" b="1">
                <a:latin typeface="DM Sans"/>
                <a:ea typeface="DM Sans"/>
                <a:cs typeface="DM Sans"/>
                <a:sym typeface="DM Sans"/>
              </a:defRPr>
            </a:lvl9pPr>
          </a:lstStyle>
          <a:p>
            <a:endParaRPr/>
          </a:p>
        </p:txBody>
      </p:sp>
      <p:grpSp>
        <p:nvGrpSpPr>
          <p:cNvPr id="236" name="Google Shape;236;p18"/>
          <p:cNvGrpSpPr/>
          <p:nvPr/>
        </p:nvGrpSpPr>
        <p:grpSpPr>
          <a:xfrm rot="5400000">
            <a:off x="30235" y="4221567"/>
            <a:ext cx="968065" cy="291719"/>
            <a:chOff x="7777725" y="4398023"/>
            <a:chExt cx="1156175" cy="348404"/>
          </a:xfrm>
        </p:grpSpPr>
        <p:sp>
          <p:nvSpPr>
            <p:cNvPr id="237" name="Google Shape;237;p18"/>
            <p:cNvSpPr/>
            <p:nvPr/>
          </p:nvSpPr>
          <p:spPr>
            <a:xfrm>
              <a:off x="7779250" y="4496052"/>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diamond"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38" name="Google Shape;238;p18"/>
            <p:cNvSpPr/>
            <p:nvPr/>
          </p:nvSpPr>
          <p:spPr>
            <a:xfrm>
              <a:off x="7777725" y="4398023"/>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cxnSp>
          <p:nvCxnSpPr>
            <p:cNvPr id="239" name="Google Shape;239;p18"/>
            <p:cNvCxnSpPr/>
            <p:nvPr/>
          </p:nvCxnSpPr>
          <p:spPr>
            <a:xfrm rot="10800000">
              <a:off x="8520500" y="4565723"/>
              <a:ext cx="413400" cy="0"/>
            </a:xfrm>
            <a:prstGeom prst="straightConnector1">
              <a:avLst/>
            </a:prstGeom>
            <a:noFill/>
            <a:ln w="9525" cap="flat" cmpd="sng">
              <a:solidFill>
                <a:schemeClr val="dk1"/>
              </a:solidFill>
              <a:prstDash val="solid"/>
              <a:round/>
              <a:headEnd type="none" w="med" len="med"/>
              <a:tailEnd type="diamond" w="med" len="med"/>
            </a:ln>
          </p:spPr>
        </p:cxnSp>
      </p:grpSp>
    </p:spTree>
    <p:extLst>
      <p:ext uri="{BB962C8B-B14F-4D97-AF65-F5344CB8AC3E}">
        <p14:creationId xmlns:p14="http://schemas.microsoft.com/office/powerpoint/2010/main" val="305572635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40"/>
        <p:cNvGrpSpPr/>
        <p:nvPr/>
      </p:nvGrpSpPr>
      <p:grpSpPr>
        <a:xfrm>
          <a:off x="0" y="0"/>
          <a:ext cx="0" cy="0"/>
          <a:chOff x="0" y="0"/>
          <a:chExt cx="0" cy="0"/>
        </a:xfrm>
      </p:grpSpPr>
      <p:pic>
        <p:nvPicPr>
          <p:cNvPr id="241" name="Google Shape;241;p19"/>
          <p:cNvPicPr preferRelativeResize="0"/>
          <p:nvPr/>
        </p:nvPicPr>
        <p:blipFill>
          <a:blip r:embed="rId2">
            <a:alphaModFix amt="60000"/>
          </a:blip>
          <a:srcRect r="18374" b="26079"/>
          <a:stretch>
            <a:fillRect/>
          </a:stretch>
        </p:blipFill>
        <p:spPr>
          <a:xfrm>
            <a:off x="7303175" y="3476400"/>
            <a:ext cx="1840827" cy="1667102"/>
          </a:xfrm>
          <a:prstGeom prst="rect">
            <a:avLst/>
          </a:prstGeom>
          <a:noFill/>
          <a:ln>
            <a:noFill/>
          </a:ln>
        </p:spPr>
      </p:pic>
      <p:pic>
        <p:nvPicPr>
          <p:cNvPr id="242" name="Google Shape;242;p19"/>
          <p:cNvPicPr preferRelativeResize="0"/>
          <p:nvPr/>
        </p:nvPicPr>
        <p:blipFill>
          <a:blip r:embed="rId3">
            <a:alphaModFix/>
          </a:blip>
          <a:stretch>
            <a:fillRect/>
          </a:stretch>
        </p:blipFill>
        <p:spPr>
          <a:xfrm rot="10800000">
            <a:off x="0" y="0"/>
            <a:ext cx="9144000" cy="5143481"/>
          </a:xfrm>
          <a:prstGeom prst="rect">
            <a:avLst/>
          </a:prstGeom>
          <a:noFill/>
          <a:ln>
            <a:noFill/>
          </a:ln>
        </p:spPr>
      </p:pic>
      <p:sp>
        <p:nvSpPr>
          <p:cNvPr id="243" name="Google Shape;243;p19"/>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244" name="Google Shape;244;p19"/>
          <p:cNvPicPr preferRelativeResize="0"/>
          <p:nvPr/>
        </p:nvPicPr>
        <p:blipFill>
          <a:blip r:embed="rId4">
            <a:alphaModFix amt="40000"/>
          </a:blip>
          <a:srcRect l="19929"/>
          <a:stretch>
            <a:fillRect/>
          </a:stretch>
        </p:blipFill>
        <p:spPr>
          <a:xfrm rot="5400000">
            <a:off x="4748850" y="-176875"/>
            <a:ext cx="1421200" cy="1774950"/>
          </a:xfrm>
          <a:prstGeom prst="rect">
            <a:avLst/>
          </a:prstGeom>
          <a:noFill/>
          <a:ln>
            <a:noFill/>
          </a:ln>
        </p:spPr>
      </p:pic>
      <p:sp>
        <p:nvSpPr>
          <p:cNvPr id="245" name="Google Shape;245;p19"/>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46" name="Google Shape;246;p19"/>
          <p:cNvSpPr txBox="1">
            <a:spLocks noGrp="1"/>
          </p:cNvSpPr>
          <p:nvPr>
            <p:ph type="title" hasCustomPrompt="1"/>
          </p:nvPr>
        </p:nvSpPr>
        <p:spPr>
          <a:xfrm>
            <a:off x="789413" y="2020321"/>
            <a:ext cx="3492600" cy="768900"/>
          </a:xfrm>
          <a:prstGeom prst="rect">
            <a:avLst/>
          </a:prstGeom>
          <a:noFill/>
        </p:spPr>
        <p:txBody>
          <a:bodyPr spcFirstLastPara="1" wrap="square" lIns="91425" tIns="91425" rIns="91425" bIns="91425" anchor="b" anchorCtr="0">
            <a:noAutofit/>
          </a:bodyPr>
          <a:lstStyle>
            <a:lvl1pPr lvl="0" rtl="0">
              <a:spcBef>
                <a:spcPct val="0"/>
              </a:spcBef>
              <a:spcAft>
                <a:spcPct val="0"/>
              </a:spcAft>
              <a:buClr>
                <a:schemeClr val="lt1"/>
              </a:buClr>
              <a:buSzPts val="6000"/>
              <a:buNone/>
              <a:defRPr sz="4000"/>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247" name="Google Shape;247;p19"/>
          <p:cNvSpPr txBox="1">
            <a:spLocks noGrp="1"/>
          </p:cNvSpPr>
          <p:nvPr>
            <p:ph type="subTitle" idx="1"/>
          </p:nvPr>
        </p:nvSpPr>
        <p:spPr>
          <a:xfrm>
            <a:off x="789425" y="2794973"/>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ct val="0"/>
              </a:spcBef>
              <a:spcAft>
                <a:spcPct val="0"/>
              </a:spcAft>
              <a:buClr>
                <a:schemeClr val="dk1"/>
              </a:buClr>
              <a:buSzPts val="1200"/>
              <a:buNone/>
              <a:defRPr>
                <a:solidFill>
                  <a:schemeClr val="dk1"/>
                </a:solidFill>
              </a:defRPr>
            </a:lvl1pPr>
            <a:lvl2pPr lvl="1" algn="ctr" rtl="0">
              <a:lnSpc>
                <a:spcPct val="100000"/>
              </a:lnSpc>
              <a:spcBef>
                <a:spcPct val="0"/>
              </a:spcBef>
              <a:spcAft>
                <a:spcPct val="0"/>
              </a:spcAft>
              <a:buClr>
                <a:schemeClr val="dk1"/>
              </a:buClr>
              <a:buSzPts val="1200"/>
              <a:buNone/>
              <a:defRPr>
                <a:solidFill>
                  <a:schemeClr val="dk1"/>
                </a:solidFill>
              </a:defRPr>
            </a:lvl2pPr>
            <a:lvl3pPr lvl="2" algn="ctr" rtl="0">
              <a:lnSpc>
                <a:spcPct val="100000"/>
              </a:lnSpc>
              <a:spcBef>
                <a:spcPct val="0"/>
              </a:spcBef>
              <a:spcAft>
                <a:spcPct val="0"/>
              </a:spcAft>
              <a:buClr>
                <a:schemeClr val="dk1"/>
              </a:buClr>
              <a:buSzPts val="1200"/>
              <a:buNone/>
              <a:defRPr>
                <a:solidFill>
                  <a:schemeClr val="dk1"/>
                </a:solidFill>
              </a:defRPr>
            </a:lvl3pPr>
            <a:lvl4pPr lvl="3" algn="ctr" rtl="0">
              <a:lnSpc>
                <a:spcPct val="100000"/>
              </a:lnSpc>
              <a:spcBef>
                <a:spcPct val="0"/>
              </a:spcBef>
              <a:spcAft>
                <a:spcPct val="0"/>
              </a:spcAft>
              <a:buClr>
                <a:schemeClr val="dk1"/>
              </a:buClr>
              <a:buSzPts val="1200"/>
              <a:buNone/>
              <a:defRPr>
                <a:solidFill>
                  <a:schemeClr val="dk1"/>
                </a:solidFill>
              </a:defRPr>
            </a:lvl4pPr>
            <a:lvl5pPr lvl="4" algn="ctr" rtl="0">
              <a:lnSpc>
                <a:spcPct val="100000"/>
              </a:lnSpc>
              <a:spcBef>
                <a:spcPct val="0"/>
              </a:spcBef>
              <a:spcAft>
                <a:spcPct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ct val="0"/>
              </a:spcBef>
              <a:spcAft>
                <a:spcPct val="0"/>
              </a:spcAft>
              <a:buClr>
                <a:schemeClr val="dk1"/>
              </a:buClr>
              <a:buSzPts val="1200"/>
              <a:buNone/>
              <a:defRPr>
                <a:solidFill>
                  <a:schemeClr val="dk1"/>
                </a:solidFill>
              </a:defRPr>
            </a:lvl6pPr>
            <a:lvl7pPr lvl="6" algn="ctr" rtl="0">
              <a:lnSpc>
                <a:spcPct val="100000"/>
              </a:lnSpc>
              <a:spcBef>
                <a:spcPct val="0"/>
              </a:spcBef>
              <a:spcAft>
                <a:spcPct val="0"/>
              </a:spcAft>
              <a:buClr>
                <a:schemeClr val="dk1"/>
              </a:buClr>
              <a:buSzPts val="1200"/>
              <a:buNone/>
              <a:defRPr>
                <a:solidFill>
                  <a:schemeClr val="dk1"/>
                </a:solidFill>
              </a:defRPr>
            </a:lvl7pPr>
            <a:lvl8pPr lvl="7" algn="ctr" rtl="0">
              <a:lnSpc>
                <a:spcPct val="100000"/>
              </a:lnSpc>
              <a:spcBef>
                <a:spcPct val="0"/>
              </a:spcBef>
              <a:spcAft>
                <a:spcPct val="0"/>
              </a:spcAft>
              <a:buClr>
                <a:schemeClr val="dk1"/>
              </a:buClr>
              <a:buSzPts val="1200"/>
              <a:buNone/>
              <a:defRPr>
                <a:solidFill>
                  <a:schemeClr val="dk1"/>
                </a:solidFill>
              </a:defRPr>
            </a:lvl8pPr>
            <a:lvl9pPr lvl="8" algn="ctr" rtl="0">
              <a:lnSpc>
                <a:spcPct val="100000"/>
              </a:lnSpc>
              <a:spcBef>
                <a:spcPct val="0"/>
              </a:spcBef>
              <a:spcAft>
                <a:spcPct val="0"/>
              </a:spcAft>
              <a:buClr>
                <a:schemeClr val="dk1"/>
              </a:buClr>
              <a:buSzPts val="1200"/>
              <a:buNone/>
              <a:defRPr>
                <a:solidFill>
                  <a:schemeClr val="dk1"/>
                </a:solidFill>
              </a:defRPr>
            </a:lvl9pPr>
          </a:lstStyle>
          <a:p>
            <a:endParaRPr/>
          </a:p>
        </p:txBody>
      </p:sp>
      <p:sp>
        <p:nvSpPr>
          <p:cNvPr id="248" name="Google Shape;248;p19"/>
          <p:cNvSpPr txBox="1">
            <a:spLocks noGrp="1"/>
          </p:cNvSpPr>
          <p:nvPr>
            <p:ph type="title" idx="2" hasCustomPrompt="1"/>
          </p:nvPr>
        </p:nvSpPr>
        <p:spPr>
          <a:xfrm>
            <a:off x="789425" y="705660"/>
            <a:ext cx="3492600" cy="768900"/>
          </a:xfrm>
          <a:prstGeom prst="rect">
            <a:avLst/>
          </a:prstGeom>
          <a:noFill/>
        </p:spPr>
        <p:txBody>
          <a:bodyPr spcFirstLastPara="1" wrap="square" lIns="91425" tIns="91425" rIns="91425" bIns="91425" anchor="b" anchorCtr="0">
            <a:noAutofit/>
          </a:bodyPr>
          <a:lstStyle>
            <a:lvl1pPr lvl="0" rtl="0">
              <a:spcBef>
                <a:spcPct val="0"/>
              </a:spcBef>
              <a:spcAft>
                <a:spcPct val="0"/>
              </a:spcAft>
              <a:buClr>
                <a:schemeClr val="lt1"/>
              </a:buClr>
              <a:buSzPts val="6000"/>
              <a:buNone/>
              <a:defRPr sz="4000"/>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249" name="Google Shape;249;p19"/>
          <p:cNvSpPr txBox="1">
            <a:spLocks noGrp="1"/>
          </p:cNvSpPr>
          <p:nvPr>
            <p:ph type="subTitle" idx="3"/>
          </p:nvPr>
        </p:nvSpPr>
        <p:spPr>
          <a:xfrm>
            <a:off x="789425" y="1480600"/>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ct val="0"/>
              </a:spcBef>
              <a:spcAft>
                <a:spcPct val="0"/>
              </a:spcAft>
              <a:buClr>
                <a:schemeClr val="dk1"/>
              </a:buClr>
              <a:buSzPts val="1200"/>
              <a:buNone/>
              <a:defRPr>
                <a:solidFill>
                  <a:schemeClr val="dk1"/>
                </a:solidFill>
              </a:defRPr>
            </a:lvl1pPr>
            <a:lvl2pPr lvl="1" algn="ctr" rtl="0">
              <a:lnSpc>
                <a:spcPct val="100000"/>
              </a:lnSpc>
              <a:spcBef>
                <a:spcPct val="0"/>
              </a:spcBef>
              <a:spcAft>
                <a:spcPct val="0"/>
              </a:spcAft>
              <a:buClr>
                <a:schemeClr val="dk1"/>
              </a:buClr>
              <a:buSzPts val="1200"/>
              <a:buNone/>
              <a:defRPr>
                <a:solidFill>
                  <a:schemeClr val="dk1"/>
                </a:solidFill>
              </a:defRPr>
            </a:lvl2pPr>
            <a:lvl3pPr lvl="2" algn="ctr" rtl="0">
              <a:lnSpc>
                <a:spcPct val="100000"/>
              </a:lnSpc>
              <a:spcBef>
                <a:spcPct val="0"/>
              </a:spcBef>
              <a:spcAft>
                <a:spcPct val="0"/>
              </a:spcAft>
              <a:buClr>
                <a:schemeClr val="dk1"/>
              </a:buClr>
              <a:buSzPts val="1200"/>
              <a:buNone/>
              <a:defRPr>
                <a:solidFill>
                  <a:schemeClr val="dk1"/>
                </a:solidFill>
              </a:defRPr>
            </a:lvl3pPr>
            <a:lvl4pPr lvl="3" algn="ctr" rtl="0">
              <a:lnSpc>
                <a:spcPct val="100000"/>
              </a:lnSpc>
              <a:spcBef>
                <a:spcPct val="0"/>
              </a:spcBef>
              <a:spcAft>
                <a:spcPct val="0"/>
              </a:spcAft>
              <a:buClr>
                <a:schemeClr val="dk1"/>
              </a:buClr>
              <a:buSzPts val="1200"/>
              <a:buNone/>
              <a:defRPr>
                <a:solidFill>
                  <a:schemeClr val="dk1"/>
                </a:solidFill>
              </a:defRPr>
            </a:lvl4pPr>
            <a:lvl5pPr lvl="4" algn="ctr" rtl="0">
              <a:lnSpc>
                <a:spcPct val="100000"/>
              </a:lnSpc>
              <a:spcBef>
                <a:spcPct val="0"/>
              </a:spcBef>
              <a:spcAft>
                <a:spcPct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ct val="0"/>
              </a:spcBef>
              <a:spcAft>
                <a:spcPct val="0"/>
              </a:spcAft>
              <a:buClr>
                <a:schemeClr val="dk1"/>
              </a:buClr>
              <a:buSzPts val="1200"/>
              <a:buNone/>
              <a:defRPr>
                <a:solidFill>
                  <a:schemeClr val="dk1"/>
                </a:solidFill>
              </a:defRPr>
            </a:lvl6pPr>
            <a:lvl7pPr lvl="6" algn="ctr" rtl="0">
              <a:lnSpc>
                <a:spcPct val="100000"/>
              </a:lnSpc>
              <a:spcBef>
                <a:spcPct val="0"/>
              </a:spcBef>
              <a:spcAft>
                <a:spcPct val="0"/>
              </a:spcAft>
              <a:buClr>
                <a:schemeClr val="dk1"/>
              </a:buClr>
              <a:buSzPts val="1200"/>
              <a:buNone/>
              <a:defRPr>
                <a:solidFill>
                  <a:schemeClr val="dk1"/>
                </a:solidFill>
              </a:defRPr>
            </a:lvl7pPr>
            <a:lvl8pPr lvl="7" algn="ctr" rtl="0">
              <a:lnSpc>
                <a:spcPct val="100000"/>
              </a:lnSpc>
              <a:spcBef>
                <a:spcPct val="0"/>
              </a:spcBef>
              <a:spcAft>
                <a:spcPct val="0"/>
              </a:spcAft>
              <a:buClr>
                <a:schemeClr val="dk1"/>
              </a:buClr>
              <a:buSzPts val="1200"/>
              <a:buNone/>
              <a:defRPr>
                <a:solidFill>
                  <a:schemeClr val="dk1"/>
                </a:solidFill>
              </a:defRPr>
            </a:lvl8pPr>
            <a:lvl9pPr lvl="8" algn="ctr" rtl="0">
              <a:lnSpc>
                <a:spcPct val="100000"/>
              </a:lnSpc>
              <a:spcBef>
                <a:spcPct val="0"/>
              </a:spcBef>
              <a:spcAft>
                <a:spcPct val="0"/>
              </a:spcAft>
              <a:buClr>
                <a:schemeClr val="dk1"/>
              </a:buClr>
              <a:buSzPts val="1200"/>
              <a:buNone/>
              <a:defRPr>
                <a:solidFill>
                  <a:schemeClr val="dk1"/>
                </a:solidFill>
              </a:defRPr>
            </a:lvl9pPr>
          </a:lstStyle>
          <a:p>
            <a:endParaRPr/>
          </a:p>
        </p:txBody>
      </p:sp>
      <p:sp>
        <p:nvSpPr>
          <p:cNvPr id="250" name="Google Shape;250;p19"/>
          <p:cNvSpPr txBox="1">
            <a:spLocks noGrp="1"/>
          </p:cNvSpPr>
          <p:nvPr>
            <p:ph type="title" idx="4" hasCustomPrompt="1"/>
          </p:nvPr>
        </p:nvSpPr>
        <p:spPr>
          <a:xfrm>
            <a:off x="789413" y="3334996"/>
            <a:ext cx="3492600" cy="768900"/>
          </a:xfrm>
          <a:prstGeom prst="rect">
            <a:avLst/>
          </a:prstGeom>
          <a:noFill/>
        </p:spPr>
        <p:txBody>
          <a:bodyPr spcFirstLastPara="1" wrap="square" lIns="91425" tIns="91425" rIns="91425" bIns="91425" anchor="b" anchorCtr="0">
            <a:noAutofit/>
          </a:bodyPr>
          <a:lstStyle>
            <a:lvl1pPr lvl="0" rtl="0">
              <a:spcBef>
                <a:spcPct val="0"/>
              </a:spcBef>
              <a:spcAft>
                <a:spcPct val="0"/>
              </a:spcAft>
              <a:buClr>
                <a:schemeClr val="lt1"/>
              </a:buClr>
              <a:buSzPts val="6000"/>
              <a:buNone/>
              <a:defRPr sz="4000"/>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251" name="Google Shape;251;p19"/>
          <p:cNvSpPr txBox="1">
            <a:spLocks noGrp="1"/>
          </p:cNvSpPr>
          <p:nvPr>
            <p:ph type="subTitle" idx="5"/>
          </p:nvPr>
        </p:nvSpPr>
        <p:spPr>
          <a:xfrm>
            <a:off x="789425" y="4109650"/>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ct val="0"/>
              </a:spcBef>
              <a:spcAft>
                <a:spcPct val="0"/>
              </a:spcAft>
              <a:buClr>
                <a:schemeClr val="dk1"/>
              </a:buClr>
              <a:buSzPts val="1200"/>
              <a:buNone/>
              <a:defRPr>
                <a:solidFill>
                  <a:schemeClr val="dk1"/>
                </a:solidFill>
              </a:defRPr>
            </a:lvl1pPr>
            <a:lvl2pPr lvl="1" algn="ctr" rtl="0">
              <a:lnSpc>
                <a:spcPct val="100000"/>
              </a:lnSpc>
              <a:spcBef>
                <a:spcPct val="0"/>
              </a:spcBef>
              <a:spcAft>
                <a:spcPct val="0"/>
              </a:spcAft>
              <a:buClr>
                <a:schemeClr val="dk1"/>
              </a:buClr>
              <a:buSzPts val="1200"/>
              <a:buNone/>
              <a:defRPr>
                <a:solidFill>
                  <a:schemeClr val="dk1"/>
                </a:solidFill>
              </a:defRPr>
            </a:lvl2pPr>
            <a:lvl3pPr lvl="2" algn="ctr" rtl="0">
              <a:lnSpc>
                <a:spcPct val="100000"/>
              </a:lnSpc>
              <a:spcBef>
                <a:spcPct val="0"/>
              </a:spcBef>
              <a:spcAft>
                <a:spcPct val="0"/>
              </a:spcAft>
              <a:buClr>
                <a:schemeClr val="dk1"/>
              </a:buClr>
              <a:buSzPts val="1200"/>
              <a:buNone/>
              <a:defRPr>
                <a:solidFill>
                  <a:schemeClr val="dk1"/>
                </a:solidFill>
              </a:defRPr>
            </a:lvl3pPr>
            <a:lvl4pPr lvl="3" algn="ctr" rtl="0">
              <a:lnSpc>
                <a:spcPct val="100000"/>
              </a:lnSpc>
              <a:spcBef>
                <a:spcPct val="0"/>
              </a:spcBef>
              <a:spcAft>
                <a:spcPct val="0"/>
              </a:spcAft>
              <a:buClr>
                <a:schemeClr val="dk1"/>
              </a:buClr>
              <a:buSzPts val="1200"/>
              <a:buNone/>
              <a:defRPr>
                <a:solidFill>
                  <a:schemeClr val="dk1"/>
                </a:solidFill>
              </a:defRPr>
            </a:lvl4pPr>
            <a:lvl5pPr lvl="4" algn="ctr" rtl="0">
              <a:lnSpc>
                <a:spcPct val="100000"/>
              </a:lnSpc>
              <a:spcBef>
                <a:spcPct val="0"/>
              </a:spcBef>
              <a:spcAft>
                <a:spcPct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ct val="0"/>
              </a:spcBef>
              <a:spcAft>
                <a:spcPct val="0"/>
              </a:spcAft>
              <a:buClr>
                <a:schemeClr val="dk1"/>
              </a:buClr>
              <a:buSzPts val="1200"/>
              <a:buNone/>
              <a:defRPr>
                <a:solidFill>
                  <a:schemeClr val="dk1"/>
                </a:solidFill>
              </a:defRPr>
            </a:lvl6pPr>
            <a:lvl7pPr lvl="6" algn="ctr" rtl="0">
              <a:lnSpc>
                <a:spcPct val="100000"/>
              </a:lnSpc>
              <a:spcBef>
                <a:spcPct val="0"/>
              </a:spcBef>
              <a:spcAft>
                <a:spcPct val="0"/>
              </a:spcAft>
              <a:buClr>
                <a:schemeClr val="dk1"/>
              </a:buClr>
              <a:buSzPts val="1200"/>
              <a:buNone/>
              <a:defRPr>
                <a:solidFill>
                  <a:schemeClr val="dk1"/>
                </a:solidFill>
              </a:defRPr>
            </a:lvl7pPr>
            <a:lvl8pPr lvl="7" algn="ctr" rtl="0">
              <a:lnSpc>
                <a:spcPct val="100000"/>
              </a:lnSpc>
              <a:spcBef>
                <a:spcPct val="0"/>
              </a:spcBef>
              <a:spcAft>
                <a:spcPct val="0"/>
              </a:spcAft>
              <a:buClr>
                <a:schemeClr val="dk1"/>
              </a:buClr>
              <a:buSzPts val="1200"/>
              <a:buNone/>
              <a:defRPr>
                <a:solidFill>
                  <a:schemeClr val="dk1"/>
                </a:solidFill>
              </a:defRPr>
            </a:lvl8pPr>
            <a:lvl9pPr lvl="8" algn="ctr" rtl="0">
              <a:lnSpc>
                <a:spcPct val="100000"/>
              </a:lnSpc>
              <a:spcBef>
                <a:spcPct val="0"/>
              </a:spcBef>
              <a:spcAft>
                <a:spcPct val="0"/>
              </a:spcAft>
              <a:buClr>
                <a:schemeClr val="dk1"/>
              </a:buClr>
              <a:buSzPts val="1200"/>
              <a:buNone/>
              <a:defRPr>
                <a:solidFill>
                  <a:schemeClr val="dk1"/>
                </a:solidFill>
              </a:defRPr>
            </a:lvl9pPr>
          </a:lstStyle>
          <a:p>
            <a:endParaRPr/>
          </a:p>
        </p:txBody>
      </p:sp>
      <p:pic>
        <p:nvPicPr>
          <p:cNvPr id="252" name="Google Shape;252;p19"/>
          <p:cNvPicPr preferRelativeResize="0"/>
          <p:nvPr/>
        </p:nvPicPr>
        <p:blipFill>
          <a:blip r:embed="rId5">
            <a:alphaModFix amt="48000"/>
          </a:blip>
          <a:stretch>
            <a:fillRect/>
          </a:stretch>
        </p:blipFill>
        <p:spPr>
          <a:xfrm rot="-5400000" flipH="1">
            <a:off x="7725479" y="302883"/>
            <a:ext cx="1146700" cy="1146700"/>
          </a:xfrm>
          <a:prstGeom prst="rect">
            <a:avLst/>
          </a:prstGeom>
          <a:noFill/>
          <a:ln>
            <a:noFill/>
          </a:ln>
        </p:spPr>
      </p:pic>
      <p:grpSp>
        <p:nvGrpSpPr>
          <p:cNvPr id="253" name="Google Shape;253;p19"/>
          <p:cNvGrpSpPr/>
          <p:nvPr/>
        </p:nvGrpSpPr>
        <p:grpSpPr>
          <a:xfrm>
            <a:off x="8397730" y="447053"/>
            <a:ext cx="328561" cy="328561"/>
            <a:chOff x="2040096" y="423669"/>
            <a:chExt cx="328561" cy="328561"/>
          </a:xfrm>
        </p:grpSpPr>
        <p:sp>
          <p:nvSpPr>
            <p:cNvPr id="254" name="Google Shape;254;p19"/>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55" name="Google Shape;255;p19"/>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56" name="Google Shape;256;p19"/>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grpSp>
      <p:grpSp>
        <p:nvGrpSpPr>
          <p:cNvPr id="257" name="Google Shape;257;p19"/>
          <p:cNvGrpSpPr/>
          <p:nvPr/>
        </p:nvGrpSpPr>
        <p:grpSpPr>
          <a:xfrm>
            <a:off x="6711295" y="2729187"/>
            <a:ext cx="2172430" cy="2107675"/>
            <a:chOff x="6711295" y="2729187"/>
            <a:chExt cx="2172430" cy="2107675"/>
          </a:xfrm>
        </p:grpSpPr>
        <p:pic>
          <p:nvPicPr>
            <p:cNvPr id="258" name="Google Shape;258;p19"/>
            <p:cNvPicPr preferRelativeResize="0"/>
            <p:nvPr/>
          </p:nvPicPr>
          <p:blipFill>
            <a:blip r:embed="rId6">
              <a:alphaModFix/>
            </a:blip>
            <a:srcRect b="6803"/>
            <a:stretch>
              <a:fillRect/>
            </a:stretch>
          </p:blipFill>
          <p:spPr>
            <a:xfrm rot="-5400000">
              <a:off x="6847700" y="2800838"/>
              <a:ext cx="2107675" cy="1964374"/>
            </a:xfrm>
            <a:prstGeom prst="rect">
              <a:avLst/>
            </a:prstGeom>
            <a:noFill/>
            <a:ln>
              <a:noFill/>
            </a:ln>
          </p:spPr>
        </p:pic>
        <p:sp>
          <p:nvSpPr>
            <p:cNvPr id="259" name="Google Shape;259;p19"/>
            <p:cNvSpPr/>
            <p:nvPr/>
          </p:nvSpPr>
          <p:spPr>
            <a:xfrm>
              <a:off x="6711295" y="2920154"/>
              <a:ext cx="1189500" cy="118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Tree>
    <p:extLst>
      <p:ext uri="{BB962C8B-B14F-4D97-AF65-F5344CB8AC3E}">
        <p14:creationId xmlns:p14="http://schemas.microsoft.com/office/powerpoint/2010/main" val="287026113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1E617F4E-54B4-40FC-B066-A78EF0967FF3}" type="datetimeFigureOut">
              <a:rPr lang="en-US" smtClean="0"/>
              <a:t>2/29/2024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60"/>
        <p:cNvGrpSpPr/>
        <p:nvPr/>
      </p:nvGrpSpPr>
      <p:grpSpPr>
        <a:xfrm>
          <a:off x="0" y="0"/>
          <a:ext cx="0" cy="0"/>
          <a:chOff x="0" y="0"/>
          <a:chExt cx="0" cy="0"/>
        </a:xfrm>
      </p:grpSpPr>
      <p:pic>
        <p:nvPicPr>
          <p:cNvPr id="261" name="Google Shape;261;p20"/>
          <p:cNvPicPr preferRelativeResize="0"/>
          <p:nvPr/>
        </p:nvPicPr>
        <p:blipFill>
          <a:blip r:embed="rId2">
            <a:alphaModFix amt="95000"/>
          </a:blip>
          <a:stretch>
            <a:fillRect/>
          </a:stretch>
        </p:blipFill>
        <p:spPr>
          <a:xfrm rot="10800000" flipH="1">
            <a:off x="75" y="0"/>
            <a:ext cx="9144000" cy="5143500"/>
          </a:xfrm>
          <a:prstGeom prst="rect">
            <a:avLst/>
          </a:prstGeom>
          <a:noFill/>
          <a:ln>
            <a:noFill/>
          </a:ln>
        </p:spPr>
      </p:pic>
      <p:sp>
        <p:nvSpPr>
          <p:cNvPr id="262" name="Google Shape;262;p20"/>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63" name="Google Shape;263;p20"/>
          <p:cNvSpPr txBox="1">
            <a:spLocks noGrp="1"/>
          </p:cNvSpPr>
          <p:nvPr>
            <p:ph type="title"/>
          </p:nvPr>
        </p:nvSpPr>
        <p:spPr>
          <a:xfrm>
            <a:off x="713225" y="634950"/>
            <a:ext cx="3858600" cy="1105800"/>
          </a:xfrm>
          <a:prstGeom prst="rect">
            <a:avLst/>
          </a:prstGeom>
        </p:spPr>
        <p:txBody>
          <a:bodyPr spcFirstLastPara="1" wrap="square" lIns="91425" tIns="91425" rIns="91425" bIns="91425" anchor="b" anchorCtr="0">
            <a:noAutofit/>
          </a:bodyPr>
          <a:lstStyle>
            <a:lvl1pPr lvl="0" rtl="0">
              <a:spcBef>
                <a:spcPct val="0"/>
              </a:spcBef>
              <a:spcAft>
                <a:spcPct val="0"/>
              </a:spcAft>
              <a:buSzPts val="3000"/>
              <a:buNone/>
              <a:defRPr sz="6500"/>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264" name="Google Shape;264;p20"/>
          <p:cNvSpPr txBox="1">
            <a:spLocks noGrp="1"/>
          </p:cNvSpPr>
          <p:nvPr>
            <p:ph type="subTitle" idx="1"/>
          </p:nvPr>
        </p:nvSpPr>
        <p:spPr>
          <a:xfrm>
            <a:off x="713225" y="1816950"/>
            <a:ext cx="3858600" cy="9762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200"/>
              <a:buNone/>
              <a:defRPr sz="1300"/>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Font typeface="Open Sans"/>
              <a:buNone/>
              <a:defRPr>
                <a:latin typeface="Open Sans"/>
                <a:ea typeface="Open Sans"/>
                <a:cs typeface="Open Sans"/>
                <a:sym typeface="Open Sans"/>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pic>
        <p:nvPicPr>
          <p:cNvPr id="265" name="Google Shape;265;p20"/>
          <p:cNvPicPr preferRelativeResize="0"/>
          <p:nvPr/>
        </p:nvPicPr>
        <p:blipFill>
          <a:blip r:embed="rId3">
            <a:alphaModFix amt="40000"/>
          </a:blip>
          <a:srcRect r="49010"/>
          <a:stretch>
            <a:fillRect/>
          </a:stretch>
        </p:blipFill>
        <p:spPr>
          <a:xfrm rot="5400000">
            <a:off x="6084962" y="2947561"/>
            <a:ext cx="1479199" cy="2901027"/>
          </a:xfrm>
          <a:prstGeom prst="rect">
            <a:avLst/>
          </a:prstGeom>
          <a:noFill/>
          <a:ln>
            <a:noFill/>
          </a:ln>
        </p:spPr>
      </p:pic>
      <p:grpSp>
        <p:nvGrpSpPr>
          <p:cNvPr id="266" name="Google Shape;266;p20"/>
          <p:cNvGrpSpPr/>
          <p:nvPr/>
        </p:nvGrpSpPr>
        <p:grpSpPr>
          <a:xfrm flipH="1">
            <a:off x="5405635" y="435876"/>
            <a:ext cx="3466800" cy="207250"/>
            <a:chOff x="227760" y="1017751"/>
            <a:chExt cx="3466800" cy="207250"/>
          </a:xfrm>
        </p:grpSpPr>
        <p:cxnSp>
          <p:nvCxnSpPr>
            <p:cNvPr id="267" name="Google Shape;267;p20"/>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268" name="Google Shape;268;p20"/>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cxnSp>
          <p:nvCxnSpPr>
            <p:cNvPr id="269" name="Google Shape;269;p20"/>
            <p:cNvCxnSpPr/>
            <p:nvPr/>
          </p:nvCxnSpPr>
          <p:spPr>
            <a:xfrm>
              <a:off x="227760" y="1017751"/>
              <a:ext cx="3008400" cy="0"/>
            </a:xfrm>
            <a:prstGeom prst="straightConnector1">
              <a:avLst/>
            </a:prstGeom>
            <a:noFill/>
            <a:ln w="9525" cap="flat" cmpd="sng">
              <a:solidFill>
                <a:schemeClr val="dk1"/>
              </a:solidFill>
              <a:prstDash val="solid"/>
              <a:round/>
              <a:headEnd type="none" w="med" len="med"/>
              <a:tailEnd type="oval" w="med" len="med"/>
            </a:ln>
          </p:spPr>
        </p:cxnSp>
      </p:grpSp>
      <p:sp>
        <p:nvSpPr>
          <p:cNvPr id="270" name="Google Shape;270;p20"/>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
        <p:nvSpPr>
          <p:cNvPr id="271" name="Google Shape;271;p20"/>
          <p:cNvSpPr txBox="1"/>
          <p:nvPr/>
        </p:nvSpPr>
        <p:spPr>
          <a:xfrm>
            <a:off x="713225" y="3465450"/>
            <a:ext cx="3858600" cy="706500"/>
          </a:xfrm>
          <a:prstGeom prst="rect">
            <a:avLst/>
          </a:prstGeom>
          <a:noFill/>
          <a:ln>
            <a:noFill/>
          </a:ln>
        </p:spPr>
        <p:txBody>
          <a:bodyPr spcFirstLastPara="1" wrap="square" lIns="91425" tIns="91425" rIns="91425" bIns="91425"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300"/>
              </a:spcBef>
              <a:spcAft>
                <a:spcPct val="0"/>
              </a:spcAft>
              <a:buNone/>
            </a:pPr>
            <a:r>
              <a:rPr lang="es-419" sz="1100" b="1">
                <a:solidFill>
                  <a:schemeClr val="dk1"/>
                </a:solidFill>
                <a:latin typeface="Open Sans"/>
                <a:ea typeface="Open Sans"/>
                <a:cs typeface="Open Sans"/>
                <a:sym typeface="Open Sans"/>
              </a:rPr>
              <a:t>CREDITS:</a:t>
            </a:r>
            <a:r>
              <a:rPr lang="es-419" sz="1100">
                <a:solidFill>
                  <a:schemeClr val="dk1"/>
                </a:solidFill>
                <a:latin typeface="Open Sans"/>
                <a:ea typeface="Open Sans"/>
                <a:cs typeface="Open Sans"/>
                <a:sym typeface="Open Sans"/>
              </a:rPr>
              <a:t> This presentation template was created by </a:t>
            </a:r>
            <a:r>
              <a:rPr lang="es-419" sz="11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Slidesgo</a:t>
            </a:r>
            <a:r>
              <a:rPr lang="es-419" sz="1100">
                <a:solidFill>
                  <a:schemeClr val="dk1"/>
                </a:solidFill>
                <a:latin typeface="Open Sans"/>
                <a:ea typeface="Open Sans"/>
                <a:cs typeface="Open Sans"/>
                <a:sym typeface="Open Sans"/>
              </a:rPr>
              <a:t>, and includes icons by </a:t>
            </a:r>
            <a:r>
              <a:rPr lang="es-419" sz="11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Flaticon</a:t>
            </a:r>
            <a:r>
              <a:rPr lang="es-419" sz="1100">
                <a:solidFill>
                  <a:schemeClr val="dk1"/>
                </a:solidFill>
                <a:latin typeface="Open Sans"/>
                <a:ea typeface="Open Sans"/>
                <a:cs typeface="Open Sans"/>
                <a:sym typeface="Open Sans"/>
              </a:rPr>
              <a:t>, and infographics &amp; images by </a:t>
            </a:r>
            <a:r>
              <a:rPr lang="es-419" sz="1100" b="1" u="sng">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Freepik</a:t>
            </a:r>
            <a:r>
              <a:rPr lang="es-419" sz="1100" u="sng">
                <a:solidFill>
                  <a:schemeClr val="dk1"/>
                </a:solidFill>
                <a:latin typeface="Open Sans"/>
                <a:ea typeface="Open Sans"/>
                <a:cs typeface="Open Sans"/>
                <a:sym typeface="Open Sans"/>
              </a:rPr>
              <a:t> </a:t>
            </a:r>
            <a:endParaRPr sz="1100" b="1" u="sng">
              <a:solidFill>
                <a:schemeClr val="dk1"/>
              </a:solidFill>
              <a:latin typeface="Open Sans"/>
              <a:ea typeface="Open Sans"/>
              <a:cs typeface="Open Sans"/>
              <a:sym typeface="Open Sans"/>
            </a:endParaRPr>
          </a:p>
        </p:txBody>
      </p:sp>
      <p:grpSp>
        <p:nvGrpSpPr>
          <p:cNvPr id="272" name="Google Shape;272;p20"/>
          <p:cNvGrpSpPr/>
          <p:nvPr/>
        </p:nvGrpSpPr>
        <p:grpSpPr>
          <a:xfrm>
            <a:off x="6342480" y="1628550"/>
            <a:ext cx="2088300" cy="3104450"/>
            <a:chOff x="6342480" y="1628550"/>
            <a:chExt cx="2088300" cy="3104450"/>
          </a:xfrm>
        </p:grpSpPr>
        <p:grpSp>
          <p:nvGrpSpPr>
            <p:cNvPr id="273" name="Google Shape;273;p20"/>
            <p:cNvGrpSpPr/>
            <p:nvPr/>
          </p:nvGrpSpPr>
          <p:grpSpPr>
            <a:xfrm>
              <a:off x="6342480" y="2644700"/>
              <a:ext cx="2088300" cy="2088300"/>
              <a:chOff x="6342480" y="2644700"/>
              <a:chExt cx="2088300" cy="2088300"/>
            </a:xfrm>
          </p:grpSpPr>
          <p:sp>
            <p:nvSpPr>
              <p:cNvPr id="274" name="Google Shape;274;p20"/>
              <p:cNvSpPr/>
              <p:nvPr/>
            </p:nvSpPr>
            <p:spPr>
              <a:xfrm>
                <a:off x="7202075" y="2644700"/>
                <a:ext cx="1198500" cy="119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275" name="Google Shape;275;p20"/>
              <p:cNvPicPr preferRelativeResize="0"/>
              <p:nvPr/>
            </p:nvPicPr>
            <p:blipFill>
              <a:blip r:embed="rId7">
                <a:alphaModFix/>
              </a:blip>
              <a:stretch>
                <a:fillRect/>
              </a:stretch>
            </p:blipFill>
            <p:spPr>
              <a:xfrm>
                <a:off x="6342480" y="2644700"/>
                <a:ext cx="2088300" cy="2088300"/>
              </a:xfrm>
              <a:prstGeom prst="rect">
                <a:avLst/>
              </a:prstGeom>
              <a:noFill/>
              <a:ln>
                <a:noFill/>
              </a:ln>
            </p:spPr>
          </p:pic>
        </p:grpSp>
        <p:pic>
          <p:nvPicPr>
            <p:cNvPr id="276" name="Google Shape;276;p20"/>
            <p:cNvPicPr preferRelativeResize="0"/>
            <p:nvPr/>
          </p:nvPicPr>
          <p:blipFill>
            <a:blip r:embed="rId8">
              <a:alphaModFix/>
            </a:blip>
            <a:stretch>
              <a:fillRect/>
            </a:stretch>
          </p:blipFill>
          <p:spPr>
            <a:xfrm rot="2699886">
              <a:off x="7799388" y="1736872"/>
              <a:ext cx="523056" cy="523056"/>
            </a:xfrm>
            <a:prstGeom prst="rect">
              <a:avLst/>
            </a:prstGeom>
            <a:noFill/>
            <a:ln>
              <a:noFill/>
            </a:ln>
          </p:spPr>
        </p:pic>
      </p:grpSp>
    </p:spTree>
    <p:extLst>
      <p:ext uri="{BB962C8B-B14F-4D97-AF65-F5344CB8AC3E}">
        <p14:creationId xmlns:p14="http://schemas.microsoft.com/office/powerpoint/2010/main" val="179129974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2"/>
        </a:solidFill>
        <a:effectLst/>
      </p:bgPr>
    </p:bg>
    <p:spTree>
      <p:nvGrpSpPr>
        <p:cNvPr id="1" name="Shape 277"/>
        <p:cNvGrpSpPr/>
        <p:nvPr/>
      </p:nvGrpSpPr>
      <p:grpSpPr>
        <a:xfrm>
          <a:off x="0" y="0"/>
          <a:ext cx="0" cy="0"/>
          <a:chOff x="0" y="0"/>
          <a:chExt cx="0" cy="0"/>
        </a:xfrm>
      </p:grpSpPr>
      <p:pic>
        <p:nvPicPr>
          <p:cNvPr id="278" name="Google Shape;278;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9" name="Google Shape;279;p21"/>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280" name="Google Shape;280;p21"/>
          <p:cNvPicPr preferRelativeResize="0"/>
          <p:nvPr/>
        </p:nvPicPr>
        <p:blipFill>
          <a:blip r:embed="rId3">
            <a:alphaModFix amt="40000"/>
          </a:blip>
          <a:srcRect t="17177" r="23017"/>
          <a:stretch>
            <a:fillRect/>
          </a:stretch>
        </p:blipFill>
        <p:spPr>
          <a:xfrm rot="5400000">
            <a:off x="7554838" y="3555788"/>
            <a:ext cx="1540900" cy="1657775"/>
          </a:xfrm>
          <a:prstGeom prst="rect">
            <a:avLst/>
          </a:prstGeom>
          <a:noFill/>
          <a:ln>
            <a:noFill/>
          </a:ln>
        </p:spPr>
      </p:pic>
      <p:pic>
        <p:nvPicPr>
          <p:cNvPr id="281" name="Google Shape;281;p21"/>
          <p:cNvPicPr preferRelativeResize="0"/>
          <p:nvPr/>
        </p:nvPicPr>
        <p:blipFill>
          <a:blip r:embed="rId4">
            <a:alphaModFix amt="50000"/>
          </a:blip>
          <a:stretch>
            <a:fillRect/>
          </a:stretch>
        </p:blipFill>
        <p:spPr>
          <a:xfrm rot="8099886">
            <a:off x="451709" y="748156"/>
            <a:ext cx="523056" cy="523056"/>
          </a:xfrm>
          <a:prstGeom prst="rect">
            <a:avLst/>
          </a:prstGeom>
          <a:noFill/>
          <a:ln>
            <a:noFill/>
          </a:ln>
        </p:spPr>
      </p:pic>
      <p:sp>
        <p:nvSpPr>
          <p:cNvPr id="282" name="Google Shape;282;p21"/>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24655819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83"/>
        <p:cNvGrpSpPr/>
        <p:nvPr/>
      </p:nvGrpSpPr>
      <p:grpSpPr>
        <a:xfrm>
          <a:off x="0" y="0"/>
          <a:ext cx="0" cy="0"/>
          <a:chOff x="0" y="0"/>
          <a:chExt cx="0" cy="0"/>
        </a:xfrm>
      </p:grpSpPr>
      <p:pic>
        <p:nvPicPr>
          <p:cNvPr id="284" name="Google Shape;284;p22"/>
          <p:cNvPicPr preferRelativeResize="0"/>
          <p:nvPr/>
        </p:nvPicPr>
        <p:blipFill>
          <a:blip r:embed="rId2">
            <a:alphaModFix amt="95000"/>
          </a:blip>
          <a:stretch>
            <a:fillRect/>
          </a:stretch>
        </p:blipFill>
        <p:spPr>
          <a:xfrm rot="10800000" flipH="1">
            <a:off x="75" y="0"/>
            <a:ext cx="9144000" cy="5143500"/>
          </a:xfrm>
          <a:prstGeom prst="rect">
            <a:avLst/>
          </a:prstGeom>
          <a:noFill/>
          <a:ln>
            <a:noFill/>
          </a:ln>
        </p:spPr>
      </p:pic>
      <p:sp>
        <p:nvSpPr>
          <p:cNvPr id="285" name="Google Shape;285;p22"/>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a:latin typeface="Open Sans"/>
              <a:ea typeface="Open Sans"/>
              <a:cs typeface="Open Sans"/>
              <a:sym typeface="Open Sans"/>
            </a:endParaRPr>
          </a:p>
        </p:txBody>
      </p:sp>
      <p:pic>
        <p:nvPicPr>
          <p:cNvPr id="286" name="Google Shape;286;p22"/>
          <p:cNvPicPr preferRelativeResize="0"/>
          <p:nvPr/>
        </p:nvPicPr>
        <p:blipFill>
          <a:blip r:embed="rId3">
            <a:alphaModFix amt="60000"/>
          </a:blip>
          <a:srcRect l="24391" b="48867"/>
          <a:stretch>
            <a:fillRect/>
          </a:stretch>
        </p:blipFill>
        <p:spPr>
          <a:xfrm>
            <a:off x="0" y="3719350"/>
            <a:ext cx="2105798" cy="1424152"/>
          </a:xfrm>
          <a:prstGeom prst="rect">
            <a:avLst/>
          </a:prstGeom>
          <a:noFill/>
          <a:ln>
            <a:noFill/>
          </a:ln>
        </p:spPr>
      </p:pic>
      <p:pic>
        <p:nvPicPr>
          <p:cNvPr id="287" name="Google Shape;287;p22"/>
          <p:cNvPicPr preferRelativeResize="0"/>
          <p:nvPr/>
        </p:nvPicPr>
        <p:blipFill>
          <a:blip r:embed="rId4">
            <a:alphaModFix amt="48000"/>
          </a:blip>
          <a:stretch>
            <a:fillRect/>
          </a:stretch>
        </p:blipFill>
        <p:spPr>
          <a:xfrm rot="5400000" flipH="1">
            <a:off x="7997312" y="12"/>
            <a:ext cx="1146700" cy="1146700"/>
          </a:xfrm>
          <a:prstGeom prst="rect">
            <a:avLst/>
          </a:prstGeom>
          <a:noFill/>
          <a:ln>
            <a:noFill/>
          </a:ln>
        </p:spPr>
      </p:pic>
    </p:spTree>
    <p:extLst>
      <p:ext uri="{BB962C8B-B14F-4D97-AF65-F5344CB8AC3E}">
        <p14:creationId xmlns:p14="http://schemas.microsoft.com/office/powerpoint/2010/main" val="379304766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0828" y="1466100"/>
            <a:ext cx="6267372" cy="1102519"/>
          </a:xfrm>
        </p:spPr>
        <p:txBody>
          <a:bodyPr/>
          <a:lstStyle>
            <a:lvl1pPr>
              <a:defRPr b="0" i="0">
                <a:solidFill>
                  <a:srgbClr val="005272"/>
                </a:solidFill>
                <a:latin typeface="Maven Pro Medium"/>
                <a:cs typeface="Maven Pro Medium"/>
              </a:defRPr>
            </a:lvl1pPr>
          </a:lstStyle>
          <a:p>
            <a:r>
              <a:rPr lang="en-US"/>
              <a:t>Click to edit Master title style</a:t>
            </a:r>
            <a:endParaRPr lang="en-GB"/>
          </a:p>
        </p:txBody>
      </p:sp>
      <p:sp>
        <p:nvSpPr>
          <p:cNvPr id="3" name="Subtitle 2"/>
          <p:cNvSpPr>
            <a:spLocks noGrp="1"/>
          </p:cNvSpPr>
          <p:nvPr>
            <p:ph type="subTitle" idx="1"/>
          </p:nvPr>
        </p:nvSpPr>
        <p:spPr>
          <a:xfrm>
            <a:off x="3093473" y="2782931"/>
            <a:ext cx="4462082" cy="1314450"/>
          </a:xfrm>
        </p:spPr>
        <p:txBody>
          <a:bodyPr/>
          <a:lstStyle>
            <a:lvl1pPr marL="0" indent="0" algn="ctr">
              <a:buNone/>
              <a:defRPr b="0" i="0">
                <a:solidFill>
                  <a:srgbClr val="1292DE"/>
                </a:solidFill>
                <a:latin typeface="Maven Pro Regular"/>
                <a:cs typeface="Maven Pro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B31A2C5-7BF8-B942-9A37-88A69FF95EF1}" type="datetimeFigureOut">
              <a:rPr lang="en-US" smtClean="0"/>
              <a:t>2/29/2024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pic>
        <p:nvPicPr>
          <p:cNvPr id="10" name="Picture 9"/>
          <p:cNvPicPr>
            <a:picLocks noChangeAspect="1"/>
          </p:cNvPicPr>
          <p:nvPr userDrawn="1"/>
        </p:nvPicPr>
        <p:blipFill>
          <a:blip r:embed="rId2"/>
          <a:stretch>
            <a:fillRect/>
          </a:stretch>
        </p:blipFill>
        <p:spPr>
          <a:xfrm>
            <a:off x="-5457720" y="679178"/>
            <a:ext cx="7285638" cy="3525309"/>
          </a:xfrm>
          <a:prstGeom prst="rect">
            <a:avLst/>
          </a:prstGeom>
        </p:spPr>
      </p:pic>
    </p:spTree>
    <p:extLst>
      <p:ext uri="{BB962C8B-B14F-4D97-AF65-F5344CB8AC3E}">
        <p14:creationId xmlns:p14="http://schemas.microsoft.com/office/powerpoint/2010/main" val="285527121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marL="0" indent="0">
              <a:buNone/>
              <a:defRPr>
                <a:solidFill>
                  <a:schemeClr val="tx1">
                    <a:lumMod val="75000"/>
                    <a:lumOff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31A2C5-7BF8-B942-9A37-88A69FF95EF1}" type="datetimeFigureOut">
              <a:rPr lang="en-US" smtClean="0"/>
              <a:t>2/29/2024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407040114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31A2C5-7BF8-B942-9A37-88A69FF95EF1}" type="datetimeFigureOut">
              <a:rPr lang="en-US" smtClean="0"/>
              <a:t>2/29/2024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59002651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aven Pro Medium" panose="02000000000000000000" pitchFamily="2" charset="0"/>
              </a:defRPr>
            </a:lvl1pPr>
          </a:lstStyle>
          <a:p>
            <a:r>
              <a:rPr lang="en-US"/>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atin typeface="Maven Pro Regular" panose="02000000000000000000" pitchFamily="2" charset="0"/>
              </a:defRPr>
            </a:lvl1pPr>
            <a:lvl2pPr>
              <a:defRPr sz="2400">
                <a:latin typeface="Maven Pro Regular" panose="02000000000000000000" pitchFamily="2" charset="0"/>
              </a:defRPr>
            </a:lvl2pPr>
            <a:lvl3pPr>
              <a:defRPr sz="2000">
                <a:latin typeface="Maven Pro Regular" panose="02000000000000000000" pitchFamily="2" charset="0"/>
              </a:defRPr>
            </a:lvl3pPr>
            <a:lvl4pPr>
              <a:defRPr sz="1800">
                <a:latin typeface="Maven Pro Regular" panose="02000000000000000000" pitchFamily="2" charset="0"/>
              </a:defRPr>
            </a:lvl4pPr>
            <a:lvl5pPr>
              <a:defRPr sz="1800">
                <a:latin typeface="Maven Pro Regular" panose="02000000000000000000"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atin typeface="Maven Pro Regular" panose="02000000000000000000" pitchFamily="2" charset="0"/>
              </a:defRPr>
            </a:lvl1pPr>
            <a:lvl2pPr>
              <a:defRPr sz="2400">
                <a:latin typeface="Maven Pro Regular" panose="02000000000000000000" pitchFamily="2" charset="0"/>
              </a:defRPr>
            </a:lvl2pPr>
            <a:lvl3pPr>
              <a:defRPr sz="2000">
                <a:latin typeface="Maven Pro Regular" panose="02000000000000000000" pitchFamily="2" charset="0"/>
              </a:defRPr>
            </a:lvl3pPr>
            <a:lvl4pPr>
              <a:defRPr sz="1800">
                <a:latin typeface="Maven Pro Regular" panose="02000000000000000000" pitchFamily="2" charset="0"/>
              </a:defRPr>
            </a:lvl4pPr>
            <a:lvl5pPr>
              <a:defRPr sz="1800">
                <a:latin typeface="Maven Pro Regular" panose="02000000000000000000"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B31A2C5-7BF8-B942-9A37-88A69FF95EF1}" type="datetimeFigureOut">
              <a:rPr lang="en-US" smtClean="0"/>
              <a:t>2/29/2024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6346211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aven Pro Medium" panose="02000000000000000000" pitchFamily="2" charset="0"/>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Maven Pro Regular" panose="02000000000000000000" pitchFamily="2" charset="0"/>
              </a:defRPr>
            </a:lvl1pPr>
            <a:lvl2pPr>
              <a:defRPr sz="2000">
                <a:latin typeface="Maven Pro Regular" panose="02000000000000000000" pitchFamily="2" charset="0"/>
              </a:defRPr>
            </a:lvl2pPr>
            <a:lvl3pPr>
              <a:defRPr sz="1800">
                <a:latin typeface="Maven Pro Regular" panose="02000000000000000000" pitchFamily="2" charset="0"/>
              </a:defRPr>
            </a:lvl3pPr>
            <a:lvl4pPr>
              <a:defRPr sz="1600">
                <a:latin typeface="Maven Pro Regular" panose="02000000000000000000" pitchFamily="2" charset="0"/>
              </a:defRPr>
            </a:lvl4pPr>
            <a:lvl5pPr>
              <a:defRPr sz="1600">
                <a:latin typeface="Maven Pro Regular" panose="02000000000000000000" pitchFamily="2"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atin typeface="Maven Pro Regular"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B31A2C5-7BF8-B942-9A37-88A69FF95EF1}" type="datetimeFigureOut">
              <a:rPr lang="en-US" smtClean="0"/>
              <a:t>2/29/2024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147398212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B31A2C5-7BF8-B942-9A37-88A69FF95EF1}" type="datetimeFigureOut">
              <a:rPr lang="en-US" smtClean="0"/>
              <a:t>2/29/2024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350479995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21E2B"/>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31A2C5-7BF8-B942-9A37-88A69FF95EF1}" type="datetimeFigureOut">
              <a:rPr lang="en-US" smtClean="0"/>
              <a:t>2/29/2024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75D210-0ABA-3642-AB52-1652129ED934}" type="slidenum">
              <a:rPr lang="en-GB" smtClean="0"/>
              <a:t>‹#›</a:t>
            </a:fld>
            <a:endParaRPr lang="en-GB"/>
          </a:p>
        </p:txBody>
      </p:sp>
      <p:pic>
        <p:nvPicPr>
          <p:cNvPr id="8" name="Picture 7" descr="indic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012" y="2052843"/>
            <a:ext cx="2539976" cy="1037815"/>
          </a:xfrm>
          <a:prstGeom prst="rect">
            <a:avLst/>
          </a:prstGeom>
        </p:spPr>
      </p:pic>
    </p:spTree>
    <p:extLst>
      <p:ext uri="{BB962C8B-B14F-4D97-AF65-F5344CB8AC3E}">
        <p14:creationId xmlns:p14="http://schemas.microsoft.com/office/powerpoint/2010/main" val="230700662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498CD8E2-9456-4137-B53B-7208933768C1}" type="datetimeFigureOut">
              <a:rPr lang="en-US" smtClean="0"/>
              <a:t>2/29/2024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31A2C5-7BF8-B942-9A37-88A69FF95EF1}" type="datetimeFigureOut">
              <a:rPr lang="en-US" smtClean="0"/>
              <a:t>2/29/2024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140669921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31A2C5-7BF8-B942-9A37-88A69FF95EF1}" type="datetimeFigureOut">
              <a:rPr lang="en-US" smtClean="0"/>
              <a:t>2/29/2024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225664443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31A2C5-7BF8-B942-9A37-88A69FF95EF1}" type="datetimeFigureOut">
              <a:rPr lang="en-US" smtClean="0"/>
              <a:t>2/29/2024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163639898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31A2C5-7BF8-B942-9A37-88A69FF95EF1}" type="datetimeFigureOut">
              <a:rPr lang="en-US" smtClean="0"/>
              <a:t>2/29/2024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5D210-0ABA-3642-AB52-1652129ED934}" type="slidenum">
              <a:rPr lang="en-GB" smtClean="0"/>
              <a:t>‹#›</a:t>
            </a:fld>
            <a:endParaRPr lang="en-GB"/>
          </a:p>
        </p:txBody>
      </p:sp>
    </p:spTree>
    <p:extLst>
      <p:ext uri="{BB962C8B-B14F-4D97-AF65-F5344CB8AC3E}">
        <p14:creationId xmlns:p14="http://schemas.microsoft.com/office/powerpoint/2010/main" val="422518598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ctrTitle"/>
          </p:nvPr>
        </p:nvSpPr>
        <p:spPr>
          <a:xfrm>
            <a:off x="1370525" y="644933"/>
            <a:ext cx="6402949"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3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ctrTitle"/>
          </p:nvPr>
        </p:nvSpPr>
        <p:spPr>
          <a:xfrm>
            <a:off x="1370525" y="644933"/>
            <a:ext cx="6402949"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03DB5537-AEE8-4756-B04B-0F26973D0416}" type="datetimeFigureOut">
              <a:rPr lang="en-US" smtClean="0"/>
              <a:t>2/29/2024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3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k object 17"/>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k object 18"/>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k object 19"/>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B11F7D6E-E933-4240-AA87-4F9314449D72}" type="datetimeFigureOut">
              <a:rPr lang="en-US" smtClean="0"/>
              <a:t>2/29/2024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084BC95-4366-49D9-88DF-DE78B76B59F6}" type="datetimeFigureOut">
              <a:rPr lang="en-US" smtClean="0"/>
              <a:t>2/29/2024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FF1825D5-86C2-4EE9-81B7-D16387DAA192}" type="datetimeFigureOut">
              <a:rPr lang="en-US" smtClean="0"/>
              <a:t>2/29/2024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F640780-EA8C-4434-8713-CF6047058D39}" type="datetimeFigureOut">
              <a:rPr lang="en-US" smtClean="0"/>
              <a:t>2/29/2024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4.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5.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1pPr>
            <a:lvl2pPr lvl="1"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ct val="0"/>
              </a:spcBef>
              <a:spcAft>
                <a:spcPct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ct val="0"/>
              </a:spcBef>
              <a:spcAft>
                <a:spcPct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ct val="0"/>
              </a:spcBef>
              <a:spcAft>
                <a:spcPct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277333763"/>
      </p:ext>
    </p:extLst>
  </p:cSld>
  <p:clrMap bg1="lt1" tx1="dk1" bg2="dk2" tx2="lt2" accent1="accent1" accent2="accent2" accent3="accent3" accent4="accent4" accent5="accent5" accent6="accent6" hlink="hlink" folHlink="folHlink"/>
  <p:sldLayoutIdLst>
    <p:sldLayoutId id="2147483660" r:id="rId1"/>
    <p:sldLayoutId id="214748366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B31A2C5-7BF8-B942-9A37-88A69FF95EF1}" type="datetimeFigureOut">
              <a:rPr lang="en-US" smtClean="0"/>
              <a:t>2/29/2024</a:t>
            </a:fld>
            <a:endParaRPr lang="en-GB"/>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5D210-0ABA-3642-AB52-1652129ED934}" type="slidenum">
              <a:rPr lang="en-GB" smtClean="0"/>
              <a:t>‹#›</a:t>
            </a:fld>
            <a:endParaRPr lang="en-GB"/>
          </a:p>
        </p:txBody>
      </p:sp>
    </p:spTree>
    <p:extLst>
      <p:ext uri="{BB962C8B-B14F-4D97-AF65-F5344CB8AC3E}">
        <p14:creationId xmlns:p14="http://schemas.microsoft.com/office/powerpoint/2010/main" val="382088870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457200" rtl="0" eaLnBrk="1" latinLnBrk="0" hangingPunct="1">
        <a:spcBef>
          <a:spcPct val="0"/>
        </a:spcBef>
        <a:buNone/>
        <a:defRPr sz="4400" b="0" i="0" kern="1200">
          <a:solidFill>
            <a:srgbClr val="1292DE"/>
          </a:solidFill>
          <a:latin typeface="Maven Pro Medium"/>
          <a:ea typeface="+mj-ea"/>
          <a:cs typeface="Maven Pro Medium"/>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661758" y="1784412"/>
            <a:ext cx="7820482" cy="1126489"/>
          </a:xfrm>
          <a:prstGeom prst="rect">
            <a:avLst/>
          </a:prstGeom>
        </p:spPr>
        <p:txBody>
          <a:bodyPr wrap="square" lIns="0" tIns="0" rIns="0" bIns="0">
            <a:spAutoFit/>
          </a:bodyPr>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a:xfrm>
            <a:off x="908489" y="1600061"/>
            <a:ext cx="7327020" cy="2587625"/>
          </a:xfrm>
          <a:prstGeom prst="rect">
            <a:avLst/>
          </a:prstGeom>
        </p:spPr>
        <p:txBody>
          <a:bodyPr wrap="square" lIns="0" tIns="0" rIns="0" bIns="0">
            <a:spAutoFit/>
          </a:bodyPr>
          <a:lstStyle>
            <a:lvl1pPr>
              <a:defRPr sz="1300" b="0" i="0">
                <a:solidFill>
                  <a:schemeClr val="bg1"/>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t>2/29/2024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B539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661758" y="1784412"/>
            <a:ext cx="7820482" cy="1126489"/>
          </a:xfrm>
          <a:prstGeom prst="rect">
            <a:avLst/>
          </a:prstGeom>
        </p:spPr>
        <p:txBody>
          <a:bodyPr wrap="square" lIns="0" tIns="0" rIns="0" bIns="0">
            <a:spAutoFit/>
          </a:bodyPr>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a:xfrm>
            <a:off x="908489" y="1600061"/>
            <a:ext cx="7327020" cy="2587625"/>
          </a:xfrm>
          <a:prstGeom prst="rect">
            <a:avLst/>
          </a:prstGeom>
        </p:spPr>
        <p:txBody>
          <a:bodyPr wrap="square" lIns="0" tIns="0" rIns="0" bIns="0">
            <a:spAutoFit/>
          </a:bodyPr>
          <a:lstStyle>
            <a:lvl1pPr>
              <a:defRPr sz="1300" b="0" i="0">
                <a:solidFill>
                  <a:schemeClr val="bg1"/>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t>2/29/2024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kubernetes/kubernetes/blob/master/cmd/kube-controller-manager/app/controllermanager.go#L332" TargetMode="Externa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hyperlink" Target="https://kubernetes.io/docs/concepts/overview/working-with-objects/labels/#syntax-and-character-set" TargetMode="Externa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7.png"/><Relationship Id="rId1" Type="http://schemas.openxmlformats.org/officeDocument/2006/relationships/slideLayout" Target="../slideLayouts/slideLayout52.xml"/><Relationship Id="rId4" Type="http://schemas.openxmlformats.org/officeDocument/2006/relationships/image" Target="../media/image40.jpeg"/></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0.xml"/><Relationship Id="rId5" Type="http://schemas.openxmlformats.org/officeDocument/2006/relationships/image" Target="../media/image47.jpeg"/><Relationship Id="rId4" Type="http://schemas.openxmlformats.org/officeDocument/2006/relationships/image" Target="../media/image46.jpeg"/></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ctrTitle"/>
          </p:nvPr>
        </p:nvSpPr>
        <p:spPr>
          <a:xfrm>
            <a:off x="941824" y="2036863"/>
            <a:ext cx="6290997" cy="1730100"/>
          </a:xfrm>
          <a:prstGeom prst="rect">
            <a:avLst/>
          </a:prstGeom>
        </p:spPr>
        <p:txBody>
          <a:bodyPr spcFirstLastPara="1" wrap="square" lIns="91425" tIns="91425" rIns="91425" bIns="91425" anchor="b" anchorCtr="0">
            <a:noAutofit/>
          </a:bodyPr>
          <a:lstStyle/>
          <a:p>
            <a:pPr marL="0" lvl="0" indent="0" algn="l" rtl="0">
              <a:spcBef>
                <a:spcPct val="0"/>
              </a:spcBef>
              <a:spcAft>
                <a:spcPct val="0"/>
              </a:spcAft>
              <a:buNone/>
            </a:pPr>
            <a:r>
              <a:rPr lang="en-US" sz="4000"/>
              <a:t>Building Scalable Applications using Docker and Kubernetes</a:t>
            </a:r>
            <a:endParaRPr sz="4000">
              <a:latin typeface="DM Sans"/>
              <a:ea typeface="DM Sans"/>
              <a:cs typeface="DM Sans"/>
              <a:sym typeface="DM Sans"/>
            </a:endParaRPr>
          </a:p>
        </p:txBody>
      </p:sp>
      <p:sp>
        <p:nvSpPr>
          <p:cNvPr id="299" name="Google Shape;299;p26"/>
          <p:cNvSpPr txBox="1">
            <a:spLocks noGrp="1"/>
          </p:cNvSpPr>
          <p:nvPr>
            <p:ph type="subTitle" idx="1"/>
          </p:nvPr>
        </p:nvSpPr>
        <p:spPr>
          <a:xfrm>
            <a:off x="1044575" y="3674394"/>
            <a:ext cx="3630300" cy="92232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l-GR"/>
              <a:t>ΓΑΛΑΝΗΣ ΑΧΙΛΛΕΑΣ ΑΛΕΞΑΝΔΡΟΣ ΒΑΣΙΛΕΙΟΣ - 02941 </a:t>
            </a:r>
            <a:endParaRPr lang="en-US"/>
          </a:p>
          <a:p>
            <a:pPr marL="0" lvl="0" indent="0" algn="l" rtl="0">
              <a:spcBef>
                <a:spcPct val="0"/>
              </a:spcBef>
              <a:spcAft>
                <a:spcPct val="0"/>
              </a:spcAft>
              <a:buNone/>
            </a:pPr>
            <a:r>
              <a:rPr lang="el-GR"/>
              <a:t>ΓΑΛΑΝΗΣ ΚΩΝΣΤΑΝΤΙΝΟΣ ΟΡΕΣΤΗΣ ΒΑΣΙΛΕΙΟΣ - 03074</a:t>
            </a:r>
            <a:endParaRPr/>
          </a:p>
        </p:txBody>
      </p:sp>
      <p:pic>
        <p:nvPicPr>
          <p:cNvPr id="300" name="Google Shape;300;p26"/>
          <p:cNvPicPr preferRelativeResize="0"/>
          <p:nvPr/>
        </p:nvPicPr>
        <p:blipFill>
          <a:blip r:embed="rId3">
            <a:alphaModFix/>
          </a:blip>
          <a:stretch>
            <a:fillRect/>
          </a:stretch>
        </p:blipFill>
        <p:spPr>
          <a:xfrm rot="-2700057">
            <a:off x="6755934" y="2010006"/>
            <a:ext cx="523056" cy="523056"/>
          </a:xfrm>
          <a:prstGeom prst="rect">
            <a:avLst/>
          </a:prstGeom>
          <a:noFill/>
          <a:ln>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Volumes</a:t>
            </a:r>
          </a:p>
        </p:txBody>
      </p:sp>
      <p:sp>
        <p:nvSpPr>
          <p:cNvPr id="6" name="Content Placeholder 2">
            <a:extLst>
              <a:ext uri="{FF2B5EF4-FFF2-40B4-BE49-F238E27FC236}">
                <a16:creationId xmlns:a16="http://schemas.microsoft.com/office/drawing/2014/main" id="{E6994171-BC37-706C-412A-53737D3E4921}"/>
              </a:ext>
            </a:extLst>
          </p:cNvPr>
          <p:cNvSpPr txBox="1"/>
          <p:nvPr/>
        </p:nvSpPr>
        <p:spPr>
          <a:xfrm>
            <a:off x="457200" y="1389801"/>
            <a:ext cx="8229600" cy="2932611"/>
          </a:xfrm>
          <a:prstGeom prst="rect">
            <a:avLst/>
          </a:prstGeom>
        </p:spPr>
        <p:txBody>
          <a:bodyPr vert="horz" lIns="91440" tIns="45720" rIns="91440" bIns="45720" rtlCol="0">
            <a:normAutofit/>
          </a:bodyPr>
          <a:lstStyle>
            <a:defPPr>
              <a:defRPr lang="en-US"/>
            </a:defPPr>
            <a:lvl1pPr marL="0" indent="0" algn="l" defTabSz="457200" rtl="0" eaLnBrk="1" latinLnBrk="0" hangingPunct="1">
              <a:spcBef>
                <a:spcPct val="20000"/>
              </a:spcBef>
              <a:buFont typeface="Arial"/>
              <a:buNone/>
              <a:defRPr sz="2800" b="0" i="0" kern="1200">
                <a:solidFill>
                  <a:schemeClr val="tx1">
                    <a:lumMod val="75000"/>
                    <a:lumOff val="25000"/>
                  </a:schemeClr>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itchFamily="34" charset="0"/>
              <a:buChar char="•"/>
            </a:pPr>
            <a:r>
              <a:rPr lang="el-GR" sz="2300">
                <a:solidFill>
                  <a:schemeClr val="tx1">
                    <a:lumMod val="75000"/>
                    <a:lumOff val="25000"/>
                  </a:schemeClr>
                </a:solidFill>
                <a:latin typeface="Maven Pro Regular"/>
              </a:rPr>
              <a:t>Αρχεία ή φάκελοι που υπάρχουν στο σύστημα αρχείων του ξενιστή.</a:t>
            </a:r>
          </a:p>
          <a:p>
            <a:pPr marL="342900" indent="-342900">
              <a:buFont typeface="Arial" pitchFamily="34" charset="0"/>
              <a:buChar char="•"/>
            </a:pPr>
            <a:r>
              <a:rPr lang="el-GR" sz="2300">
                <a:latin typeface="Maven Pro Regular"/>
              </a:rPr>
              <a:t>Προσαρτώνται στα </a:t>
            </a:r>
            <a:r>
              <a:rPr lang="en-US" sz="2300">
                <a:latin typeface="Maven Pro Regular"/>
              </a:rPr>
              <a:t>containers </a:t>
            </a:r>
            <a:r>
              <a:rPr lang="el-GR" sz="2300">
                <a:latin typeface="Maven Pro Regular"/>
              </a:rPr>
              <a:t>για την αποθήκευση δεδομένων.</a:t>
            </a:r>
            <a:endParaRPr lang="en-US" sz="2300">
              <a:solidFill>
                <a:schemeClr val="tx1">
                  <a:lumMod val="75000"/>
                  <a:lumOff val="25000"/>
                </a:schemeClr>
              </a:solidFill>
              <a:latin typeface="Maven Pro Regular"/>
            </a:endParaRPr>
          </a:p>
        </p:txBody>
      </p:sp>
    </p:spTree>
    <p:extLst>
      <p:ext uri="{BB962C8B-B14F-4D97-AF65-F5344CB8AC3E}">
        <p14:creationId xmlns:p14="http://schemas.microsoft.com/office/powerpoint/2010/main" val="16196385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Network</a:t>
            </a:r>
          </a:p>
        </p:txBody>
      </p:sp>
      <p:sp>
        <p:nvSpPr>
          <p:cNvPr id="6" name="Content Placeholder 2">
            <a:extLst>
              <a:ext uri="{FF2B5EF4-FFF2-40B4-BE49-F238E27FC236}">
                <a16:creationId xmlns:a16="http://schemas.microsoft.com/office/drawing/2014/main" id="{E6994171-BC37-706C-412A-53737D3E4921}"/>
              </a:ext>
            </a:extLst>
          </p:cNvPr>
          <p:cNvSpPr txBox="1"/>
          <p:nvPr/>
        </p:nvSpPr>
        <p:spPr>
          <a:xfrm>
            <a:off x="457200" y="1063229"/>
            <a:ext cx="8229600" cy="3378142"/>
          </a:xfrm>
          <a:prstGeom prst="rect">
            <a:avLst/>
          </a:prstGeom>
        </p:spPr>
        <p:txBody>
          <a:bodyPr vert="horz" lIns="91440" tIns="45720" rIns="91440" bIns="45720" rtlCol="0">
            <a:noAutofit/>
          </a:bodyPr>
          <a:lstStyle>
            <a:defPPr>
              <a:defRPr lang="en-US"/>
            </a:defPPr>
            <a:lvl1pPr marL="0" indent="0" algn="l" defTabSz="457200" rtl="0" eaLnBrk="1" latinLnBrk="0" hangingPunct="1">
              <a:spcBef>
                <a:spcPct val="20000"/>
              </a:spcBef>
              <a:buFont typeface="Arial"/>
              <a:buNone/>
              <a:defRPr sz="2800" b="0" i="0" kern="1200">
                <a:solidFill>
                  <a:schemeClr val="tx1">
                    <a:lumMod val="75000"/>
                    <a:lumOff val="25000"/>
                  </a:schemeClr>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itchFamily="34" charset="0"/>
              <a:buChar char="•"/>
            </a:pPr>
            <a:r>
              <a:rPr lang="el-GR" sz="1400"/>
              <a:t>Το δίκτυο Docker είναι ένα εικονικό δίκτυο που δημιουργείται από το Docker για να επιτρέπει την επικοινωνία μεταξύ των containers.</a:t>
            </a:r>
            <a:endParaRPr lang="en-US" sz="1400"/>
          </a:p>
          <a:p>
            <a:pPr marL="342900" indent="-342900">
              <a:buFont typeface="Arial" pitchFamily="34" charset="0"/>
              <a:buChar char="•"/>
            </a:pPr>
            <a:r>
              <a:rPr lang="el-GR" sz="1400"/>
              <a:t>Το Docker υποστηρίζει αρκετούς τύπους δικτύων</a:t>
            </a:r>
            <a:r>
              <a:rPr lang="en-US" sz="1400"/>
              <a:t>:</a:t>
            </a:r>
          </a:p>
          <a:p>
            <a:pPr marL="1085850" lvl="1" indent="-342900">
              <a:buFont typeface="Arial" pitchFamily="34" charset="0"/>
              <a:buChar char="•"/>
            </a:pPr>
            <a:r>
              <a:rPr lang="el-GR" sz="1400">
                <a:solidFill>
                  <a:schemeClr val="tx1">
                    <a:lumMod val="75000"/>
                    <a:lumOff val="25000"/>
                  </a:schemeClr>
                </a:solidFill>
              </a:rPr>
              <a:t>Δίκτυο Γέφυρας (Bridge Network): Δημιουργεί ένα ιδιωτικό εσωτερικό δίκτυο στον ξενιστή, και τα containers που συνδέονται σε αυτό το δίκτυο λαμβάνουν μια εσωτερική διεύθυνση IP. </a:t>
            </a:r>
          </a:p>
          <a:p>
            <a:pPr marL="1085850" lvl="1" indent="-342900">
              <a:buFont typeface="Arial" pitchFamily="34" charset="0"/>
              <a:buChar char="•"/>
            </a:pPr>
            <a:r>
              <a:rPr lang="el-GR" sz="1400">
                <a:solidFill>
                  <a:schemeClr val="tx1">
                    <a:lumMod val="75000"/>
                    <a:lumOff val="25000"/>
                  </a:schemeClr>
                </a:solidFill>
              </a:rPr>
              <a:t>Δίκτυο Ξενιστή (Host Network): Αφαιρεί την απομόνωση δικτύου μεταξύ του container και του ξενιστή. Το container μοιράζεται το δικτυακό περιβάλλον του ξενιστή και είναι άμεσα προσβάσιμο στο δίκτυο του ξενιστή. </a:t>
            </a:r>
          </a:p>
          <a:p>
            <a:pPr marL="1085850" lvl="1" indent="-342900">
              <a:buFont typeface="Arial" pitchFamily="34" charset="0"/>
              <a:buChar char="•"/>
            </a:pPr>
            <a:r>
              <a:rPr lang="el-GR" sz="1400">
                <a:solidFill>
                  <a:schemeClr val="tx1">
                    <a:lumMod val="75000"/>
                    <a:lumOff val="25000"/>
                  </a:schemeClr>
                </a:solidFill>
              </a:rPr>
              <a:t>Κανένα Δίκτυο (None Network): Απενεργοποιεί όλη τη δικτύωση για το container. Χρησιμοποιείται όταν απαιτείται πλήρη δικτυακή απομόνωση. </a:t>
            </a:r>
          </a:p>
          <a:p>
            <a:pPr marL="1085850" lvl="1" indent="-342900">
              <a:buFont typeface="Arial" pitchFamily="34" charset="0"/>
              <a:buChar char="•"/>
            </a:pPr>
            <a:r>
              <a:rPr lang="el-GR" sz="1400">
                <a:solidFill>
                  <a:schemeClr val="tx1">
                    <a:lumMod val="75000"/>
                    <a:lumOff val="25000"/>
                  </a:schemeClr>
                </a:solidFill>
              </a:rPr>
              <a:t>Δίκτυο Overlay (Overlay Network): Επιτρέπει τη δικτύωση μεταξύ πολλαπλών Docker Daemon.</a:t>
            </a:r>
          </a:p>
          <a:p>
            <a:pPr marL="1085850" lvl="1" indent="-342900">
              <a:buFont typeface="Arial" pitchFamily="34" charset="0"/>
              <a:buChar char="•"/>
            </a:pPr>
            <a:r>
              <a:rPr lang="el-GR" sz="1400">
                <a:solidFill>
                  <a:schemeClr val="tx1">
                    <a:lumMod val="75000"/>
                    <a:lumOff val="25000"/>
                  </a:schemeClr>
                </a:solidFill>
              </a:rPr>
              <a:t>Προσαρμοσμένα Δίκτυα (Custom Networks).</a:t>
            </a:r>
            <a:endParaRPr lang="en-US" sz="1400">
              <a:solidFill>
                <a:schemeClr val="tx1">
                  <a:lumMod val="75000"/>
                  <a:lumOff val="25000"/>
                </a:schemeClr>
              </a:solidFill>
            </a:endParaRPr>
          </a:p>
        </p:txBody>
      </p:sp>
    </p:spTree>
    <p:extLst>
      <p:ext uri="{BB962C8B-B14F-4D97-AF65-F5344CB8AC3E}">
        <p14:creationId xmlns:p14="http://schemas.microsoft.com/office/powerpoint/2010/main" val="34614039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Hub</a:t>
            </a:r>
          </a:p>
        </p:txBody>
      </p:sp>
      <p:sp>
        <p:nvSpPr>
          <p:cNvPr id="6" name="Content Placeholder 2">
            <a:extLst>
              <a:ext uri="{FF2B5EF4-FFF2-40B4-BE49-F238E27FC236}">
                <a16:creationId xmlns:a16="http://schemas.microsoft.com/office/drawing/2014/main" id="{E6994171-BC37-706C-412A-53737D3E4921}"/>
              </a:ext>
            </a:extLst>
          </p:cNvPr>
          <p:cNvSpPr txBox="1"/>
          <p:nvPr/>
        </p:nvSpPr>
        <p:spPr>
          <a:xfrm>
            <a:off x="457200" y="1187327"/>
            <a:ext cx="8229600" cy="3456519"/>
          </a:xfrm>
          <a:prstGeom prst="rect">
            <a:avLst/>
          </a:prstGeom>
        </p:spPr>
        <p:txBody>
          <a:bodyPr vert="horz" lIns="91440" tIns="45720" rIns="91440" bIns="45720" rtlCol="0">
            <a:normAutofit/>
          </a:bodyPr>
          <a:lstStyle>
            <a:defPPr>
              <a:defRPr lang="en-US"/>
            </a:defPPr>
            <a:lvl1pPr marL="0" indent="0" algn="l" defTabSz="457200" rtl="0" eaLnBrk="1" latinLnBrk="0" hangingPunct="1">
              <a:spcBef>
                <a:spcPct val="20000"/>
              </a:spcBef>
              <a:buFont typeface="Arial"/>
              <a:buNone/>
              <a:defRPr sz="2800" b="0" i="0" kern="1200">
                <a:solidFill>
                  <a:schemeClr val="tx1">
                    <a:lumMod val="75000"/>
                    <a:lumOff val="25000"/>
                  </a:schemeClr>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itchFamily="34" charset="0"/>
              <a:buChar char="•"/>
            </a:pPr>
            <a:r>
              <a:rPr lang="el-GR" sz="2300">
                <a:latin typeface="Maven Pro Regular"/>
              </a:rPr>
              <a:t>Είναι ένα σύστημα για την αποθήκευση και διανομή εικόνων Docker.</a:t>
            </a:r>
          </a:p>
          <a:p>
            <a:pPr marL="342900" indent="-342900">
              <a:buFont typeface="Arial" pitchFamily="34" charset="0"/>
              <a:buChar char="•"/>
            </a:pPr>
            <a:r>
              <a:rPr lang="el-GR" sz="2300">
                <a:solidFill>
                  <a:schemeClr val="tx1">
                    <a:lumMod val="75000"/>
                    <a:lumOff val="25000"/>
                  </a:schemeClr>
                </a:solidFill>
                <a:latin typeface="Maven Pro Regular"/>
              </a:rPr>
              <a:t>Το </a:t>
            </a:r>
            <a:r>
              <a:rPr lang="en-US" sz="2300">
                <a:latin typeface="Maven Pro Regular"/>
              </a:rPr>
              <a:t>GitHub </a:t>
            </a:r>
            <a:r>
              <a:rPr lang="el-GR" sz="2300">
                <a:latin typeface="Maven Pro Regular"/>
              </a:rPr>
              <a:t>των </a:t>
            </a:r>
            <a:r>
              <a:rPr lang="en-US" sz="2300">
                <a:latin typeface="Maven Pro Regular"/>
              </a:rPr>
              <a:t>Docker Images.</a:t>
            </a:r>
            <a:endParaRPr lang="en-US" sz="2300">
              <a:solidFill>
                <a:schemeClr val="tx1">
                  <a:lumMod val="75000"/>
                  <a:lumOff val="25000"/>
                </a:schemeClr>
              </a:solidFill>
              <a:latin typeface="Maven Pro Regular"/>
            </a:endParaRPr>
          </a:p>
        </p:txBody>
      </p:sp>
      <p:pic>
        <p:nvPicPr>
          <p:cNvPr id="4" name="Εικόνα 3">
            <a:extLst>
              <a:ext uri="{FF2B5EF4-FFF2-40B4-BE49-F238E27FC236}">
                <a16:creationId xmlns:a16="http://schemas.microsoft.com/office/drawing/2014/main" id="{67FD247F-CA51-5186-2337-76F14490F23F}"/>
              </a:ext>
            </a:extLst>
          </p:cNvPr>
          <p:cNvPicPr>
            <a:picLocks noChangeAspect="1"/>
          </p:cNvPicPr>
          <p:nvPr/>
        </p:nvPicPr>
        <p:blipFill>
          <a:blip r:embed="rId3"/>
          <a:stretch>
            <a:fillRect/>
          </a:stretch>
        </p:blipFill>
        <p:spPr>
          <a:xfrm>
            <a:off x="2192790" y="2571750"/>
            <a:ext cx="4758420" cy="2196194"/>
          </a:xfrm>
          <a:prstGeom prst="rect">
            <a:avLst/>
          </a:prstGeom>
        </p:spPr>
      </p:pic>
    </p:spTree>
    <p:extLst>
      <p:ext uri="{BB962C8B-B14F-4D97-AF65-F5344CB8AC3E}">
        <p14:creationId xmlns:p14="http://schemas.microsoft.com/office/powerpoint/2010/main" val="34900261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Hub</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51688" y="1179366"/>
            <a:ext cx="5440624" cy="3773632"/>
          </a:xfrm>
        </p:spPr>
      </p:pic>
    </p:spTree>
    <p:extLst>
      <p:ext uri="{BB962C8B-B14F-4D97-AF65-F5344CB8AC3E}">
        <p14:creationId xmlns:p14="http://schemas.microsoft.com/office/powerpoint/2010/main" val="313690245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00300" y="504"/>
            <a:ext cx="1644014" cy="1644014"/>
          </a:xfrm>
          <a:custGeom>
            <a:avLst/>
            <a:gdLst/>
            <a:ahLst/>
            <a:cxnLst/>
            <a:rect l="l" t="t" r="r" b="b"/>
            <a:pathLst>
              <a:path w="1644014" h="1644014">
                <a:moveTo>
                  <a:pt x="1643699" y="1643699"/>
                </a:moveTo>
                <a:lnTo>
                  <a:pt x="0" y="0"/>
                </a:lnTo>
                <a:lnTo>
                  <a:pt x="1643699" y="0"/>
                </a:lnTo>
                <a:lnTo>
                  <a:pt x="1643699" y="164369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 y="639"/>
            <a:ext cx="5154295" cy="5134610"/>
          </a:xfrm>
          <a:custGeom>
            <a:avLst/>
            <a:gdLst/>
            <a:ahLst/>
            <a:cxnLst/>
            <a:rect l="l" t="t" r="r" b="b"/>
            <a:pathLst>
              <a:path w="5154295" h="5134610">
                <a:moveTo>
                  <a:pt x="5153700" y="5134249"/>
                </a:moveTo>
                <a:lnTo>
                  <a:pt x="2576849" y="5134249"/>
                </a:lnTo>
                <a:lnTo>
                  <a:pt x="0" y="2567124"/>
                </a:lnTo>
                <a:lnTo>
                  <a:pt x="0" y="0"/>
                </a:lnTo>
                <a:lnTo>
                  <a:pt x="5153700" y="513424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0" y="1142264"/>
            <a:ext cx="3997325" cy="3982720"/>
          </a:xfrm>
          <a:custGeom>
            <a:avLst/>
            <a:gdLst/>
            <a:ahLst/>
            <a:cxnLst/>
            <a:rect l="l" t="t" r="r" b="b"/>
            <a:pathLst>
              <a:path w="3997325" h="3982720">
                <a:moveTo>
                  <a:pt x="3996899" y="3982212"/>
                </a:moveTo>
                <a:lnTo>
                  <a:pt x="2349137" y="3982212"/>
                </a:lnTo>
                <a:lnTo>
                  <a:pt x="0" y="1641706"/>
                </a:lnTo>
                <a:lnTo>
                  <a:pt x="0" y="0"/>
                </a:lnTo>
                <a:lnTo>
                  <a:pt x="3996899" y="3982212"/>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496" y="490"/>
            <a:ext cx="2300605" cy="2291715"/>
          </a:xfrm>
          <a:custGeom>
            <a:avLst/>
            <a:gdLst/>
            <a:ahLst/>
            <a:cxnLst/>
            <a:rect l="l" t="t" r="r" b="b"/>
            <a:pathLst>
              <a:path w="2300605" h="2291715">
                <a:moveTo>
                  <a:pt x="2300099" y="2291520"/>
                </a:moveTo>
                <a:lnTo>
                  <a:pt x="1150049" y="2291520"/>
                </a:lnTo>
                <a:lnTo>
                  <a:pt x="0" y="1145760"/>
                </a:lnTo>
                <a:lnTo>
                  <a:pt x="0" y="0"/>
                </a:lnTo>
                <a:lnTo>
                  <a:pt x="2300099" y="2291520"/>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652821" y="588326"/>
            <a:ext cx="2300605" cy="2291715"/>
          </a:xfrm>
          <a:custGeom>
            <a:avLst/>
            <a:gdLst/>
            <a:ahLst/>
            <a:cxnLst/>
            <a:rect l="l" t="t" r="r" b="b"/>
            <a:pathLst>
              <a:path w="2300605" h="2291715">
                <a:moveTo>
                  <a:pt x="2300099" y="2291520"/>
                </a:moveTo>
                <a:lnTo>
                  <a:pt x="0" y="0"/>
                </a:lnTo>
                <a:lnTo>
                  <a:pt x="1150049" y="0"/>
                </a:lnTo>
                <a:lnTo>
                  <a:pt x="2300099" y="1145760"/>
                </a:lnTo>
                <a:lnTo>
                  <a:pt x="2300099" y="2291520"/>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txBox="1">
            <a:spLocks noGrp="1"/>
          </p:cNvSpPr>
          <p:nvPr>
            <p:ph type="title"/>
          </p:nvPr>
        </p:nvSpPr>
        <p:spPr>
          <a:xfrm>
            <a:off x="3985541" y="1679078"/>
            <a:ext cx="3590290" cy="756920"/>
          </a:xfrm>
          <a:prstGeom prst="rect">
            <a:avLst/>
          </a:prstGeom>
        </p:spPr>
        <p:txBody>
          <a:bodyPr vert="horz" wrap="square" lIns="0" tIns="12700" rIns="0" bIns="0" rtlCol="0">
            <a:spAutoFit/>
          </a:bodyPr>
          <a:lstStyle/>
          <a:p>
            <a:pPr marL="12700">
              <a:lnSpc>
                <a:spcPct val="100000"/>
              </a:lnSpc>
              <a:spcBef>
                <a:spcPts val="100"/>
              </a:spcBef>
            </a:pPr>
            <a:r>
              <a:rPr sz="4800" spc="565"/>
              <a:t>Kubernetes</a:t>
            </a:r>
            <a:endParaRPr sz="4800"/>
          </a:p>
        </p:txBody>
      </p:sp>
      <p:sp>
        <p:nvSpPr>
          <p:cNvPr id="10" name="object 10"/>
          <p:cNvSpPr txBox="1"/>
          <p:nvPr/>
        </p:nvSpPr>
        <p:spPr>
          <a:xfrm>
            <a:off x="7946632" y="4843029"/>
            <a:ext cx="112458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15">
                <a:solidFill>
                  <a:srgbClr val="FFFFFF"/>
                </a:solidFill>
                <a:latin typeface="Tahoma"/>
                <a:cs typeface="Tahoma"/>
              </a:rPr>
              <a:t>Kubernetes</a:t>
            </a:r>
            <a:r>
              <a:rPr sz="1200" spc="-180">
                <a:solidFill>
                  <a:srgbClr val="FFFFFF"/>
                </a:solidFill>
                <a:latin typeface="Tahoma"/>
                <a:cs typeface="Tahoma"/>
              </a:rPr>
              <a:t> </a:t>
            </a:r>
            <a:r>
              <a:rPr sz="1200" spc="-5">
                <a:solidFill>
                  <a:srgbClr val="FFFFFF"/>
                </a:solidFill>
                <a:latin typeface="Tahoma"/>
                <a:cs typeface="Tahoma"/>
              </a:rPr>
              <a:t>v1.8</a:t>
            </a:r>
            <a:endParaRPr sz="1200">
              <a:latin typeface="Tahoma"/>
              <a:cs typeface="Tahom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00300" y="504"/>
            <a:ext cx="1644014" cy="1644014"/>
          </a:xfrm>
          <a:custGeom>
            <a:avLst/>
            <a:gdLst/>
            <a:ahLst/>
            <a:cxnLst/>
            <a:rect l="l" t="t" r="r" b="b"/>
            <a:pathLst>
              <a:path w="1644014" h="1644014">
                <a:moveTo>
                  <a:pt x="1643699" y="1643699"/>
                </a:moveTo>
                <a:lnTo>
                  <a:pt x="0" y="0"/>
                </a:lnTo>
                <a:lnTo>
                  <a:pt x="1643699" y="0"/>
                </a:lnTo>
                <a:lnTo>
                  <a:pt x="1643699" y="164369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 y="639"/>
            <a:ext cx="5154295" cy="5134610"/>
          </a:xfrm>
          <a:custGeom>
            <a:avLst/>
            <a:gdLst/>
            <a:ahLst/>
            <a:cxnLst/>
            <a:rect l="l" t="t" r="r" b="b"/>
            <a:pathLst>
              <a:path w="5154295" h="5134610">
                <a:moveTo>
                  <a:pt x="5153700" y="5134249"/>
                </a:moveTo>
                <a:lnTo>
                  <a:pt x="2576849" y="5134249"/>
                </a:lnTo>
                <a:lnTo>
                  <a:pt x="0" y="2567124"/>
                </a:lnTo>
                <a:lnTo>
                  <a:pt x="0" y="0"/>
                </a:lnTo>
                <a:lnTo>
                  <a:pt x="5153700" y="513424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0" y="1142264"/>
            <a:ext cx="3997325" cy="3982720"/>
          </a:xfrm>
          <a:custGeom>
            <a:avLst/>
            <a:gdLst/>
            <a:ahLst/>
            <a:cxnLst/>
            <a:rect l="l" t="t" r="r" b="b"/>
            <a:pathLst>
              <a:path w="3997325" h="3982720">
                <a:moveTo>
                  <a:pt x="3996899" y="3982212"/>
                </a:moveTo>
                <a:lnTo>
                  <a:pt x="2349137" y="3982212"/>
                </a:lnTo>
                <a:lnTo>
                  <a:pt x="0" y="1641706"/>
                </a:lnTo>
                <a:lnTo>
                  <a:pt x="0" y="0"/>
                </a:lnTo>
                <a:lnTo>
                  <a:pt x="3996899" y="3982212"/>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496" y="490"/>
            <a:ext cx="2300605" cy="2291715"/>
          </a:xfrm>
          <a:custGeom>
            <a:avLst/>
            <a:gdLst/>
            <a:ahLst/>
            <a:cxnLst/>
            <a:rect l="l" t="t" r="r" b="b"/>
            <a:pathLst>
              <a:path w="2300605" h="2291715">
                <a:moveTo>
                  <a:pt x="2300099" y="2291520"/>
                </a:moveTo>
                <a:lnTo>
                  <a:pt x="1150049" y="2291520"/>
                </a:lnTo>
                <a:lnTo>
                  <a:pt x="0" y="1145760"/>
                </a:lnTo>
                <a:lnTo>
                  <a:pt x="0" y="0"/>
                </a:lnTo>
                <a:lnTo>
                  <a:pt x="2300099" y="2291520"/>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652821" y="588326"/>
            <a:ext cx="2300605" cy="2291715"/>
          </a:xfrm>
          <a:custGeom>
            <a:avLst/>
            <a:gdLst/>
            <a:ahLst/>
            <a:cxnLst/>
            <a:rect l="l" t="t" r="r" b="b"/>
            <a:pathLst>
              <a:path w="2300605" h="2291715">
                <a:moveTo>
                  <a:pt x="2300099" y="2291520"/>
                </a:moveTo>
                <a:lnTo>
                  <a:pt x="0" y="0"/>
                </a:lnTo>
                <a:lnTo>
                  <a:pt x="1150049" y="0"/>
                </a:lnTo>
                <a:lnTo>
                  <a:pt x="2300099" y="1145760"/>
                </a:lnTo>
                <a:lnTo>
                  <a:pt x="2300099" y="2291520"/>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txBox="1">
            <a:spLocks noGrp="1"/>
          </p:cNvSpPr>
          <p:nvPr>
            <p:ph type="title"/>
          </p:nvPr>
        </p:nvSpPr>
        <p:spPr>
          <a:xfrm>
            <a:off x="4431635" y="2030030"/>
            <a:ext cx="3228975" cy="635000"/>
          </a:xfrm>
          <a:prstGeom prst="rect">
            <a:avLst/>
          </a:prstGeom>
        </p:spPr>
        <p:txBody>
          <a:bodyPr vert="horz" wrap="square" lIns="0" tIns="12700" rIns="0" bIns="0" rtlCol="0">
            <a:spAutoFit/>
          </a:bodyPr>
          <a:lstStyle/>
          <a:p>
            <a:pPr marL="12700">
              <a:lnSpc>
                <a:spcPct val="100000"/>
              </a:lnSpc>
              <a:spcBef>
                <a:spcPts val="100"/>
              </a:spcBef>
            </a:pPr>
            <a:r>
              <a:rPr sz="4000" spc="405"/>
              <a:t>Introduction</a:t>
            </a:r>
            <a:endParaRPr sz="400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2896675" cy="391160"/>
          </a:xfrm>
          <a:prstGeom prst="rect">
            <a:avLst/>
          </a:prstGeom>
        </p:spPr>
        <p:txBody>
          <a:bodyPr vert="horz" wrap="square" lIns="0" tIns="12700" rIns="0" bIns="0" rtlCol="0">
            <a:spAutoFit/>
          </a:bodyPr>
          <a:lstStyle/>
          <a:p>
            <a:pPr marL="12700">
              <a:lnSpc>
                <a:spcPct val="100000"/>
              </a:lnSpc>
              <a:spcBef>
                <a:spcPts val="100"/>
              </a:spcBef>
            </a:pPr>
            <a:r>
              <a:rPr lang="el-GR" sz="2400"/>
              <a:t>Τι είναι το </a:t>
            </a:r>
            <a:r>
              <a:rPr lang="en-US" sz="2400"/>
              <a:t>Kubernetes</a:t>
            </a:r>
            <a:endParaRPr sz="2400"/>
          </a:p>
        </p:txBody>
      </p:sp>
      <p:sp>
        <p:nvSpPr>
          <p:cNvPr id="3" name="object 3"/>
          <p:cNvSpPr txBox="1"/>
          <p:nvPr/>
        </p:nvSpPr>
        <p:spPr>
          <a:xfrm>
            <a:off x="1370525" y="1632446"/>
            <a:ext cx="6781165" cy="2032736"/>
          </a:xfrm>
          <a:prstGeom prst="rect">
            <a:avLst/>
          </a:prstGeom>
        </p:spPr>
        <p:txBody>
          <a:bodyPr vert="horz" wrap="square" lIns="0" tIns="88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634365" indent="38735" algn="just">
              <a:lnSpc>
                <a:spcPct val="101600"/>
              </a:lnSpc>
              <a:spcBef>
                <a:spcPts val="70"/>
              </a:spcBef>
            </a:pPr>
            <a:r>
              <a:rPr lang="el-GR" sz="1600" b="1" i="0" err="1">
                <a:solidFill>
                  <a:srgbClr val="D1D5DB"/>
                </a:solidFill>
                <a:effectLst/>
                <a:latin typeface="Söhne"/>
              </a:rPr>
              <a:t>Kubernetes</a:t>
            </a:r>
            <a:r>
              <a:rPr lang="el-GR" sz="1600" b="0" i="0">
                <a:solidFill>
                  <a:srgbClr val="D1D5DB"/>
                </a:solidFill>
                <a:effectLst/>
                <a:latin typeface="Söhne"/>
              </a:rPr>
              <a:t> ή </a:t>
            </a:r>
            <a:r>
              <a:rPr lang="el-GR" sz="1600" b="1" i="0">
                <a:solidFill>
                  <a:srgbClr val="D1D5DB"/>
                </a:solidFill>
                <a:effectLst/>
                <a:latin typeface="Söhne"/>
              </a:rPr>
              <a:t>K8s</a:t>
            </a:r>
            <a:r>
              <a:rPr lang="el-GR" sz="1600" b="0" i="0">
                <a:solidFill>
                  <a:srgbClr val="D1D5DB"/>
                </a:solidFill>
                <a:effectLst/>
                <a:latin typeface="Söhne"/>
              </a:rPr>
              <a:t> </a:t>
            </a:r>
            <a:r>
              <a:rPr lang="el-GR" sz="1600">
                <a:solidFill>
                  <a:srgbClr val="D1D5DB"/>
                </a:solidFill>
                <a:latin typeface="Söhne"/>
              </a:rPr>
              <a:t>είναι</a:t>
            </a:r>
            <a:r>
              <a:rPr lang="el-GR" sz="1600" b="0" i="0">
                <a:solidFill>
                  <a:srgbClr val="D1D5DB"/>
                </a:solidFill>
                <a:effectLst/>
                <a:latin typeface="Söhne"/>
              </a:rPr>
              <a:t> ένα </a:t>
            </a:r>
            <a:r>
              <a:rPr lang="en-US" sz="1600" b="0" i="0">
                <a:solidFill>
                  <a:srgbClr val="D1D5DB"/>
                </a:solidFill>
                <a:effectLst/>
                <a:latin typeface="Söhne"/>
              </a:rPr>
              <a:t>project</a:t>
            </a:r>
            <a:r>
              <a:rPr lang="el-GR" sz="1600" b="0" i="0">
                <a:solidFill>
                  <a:srgbClr val="D1D5DB"/>
                </a:solidFill>
                <a:effectLst/>
                <a:latin typeface="Söhne"/>
              </a:rPr>
              <a:t> της Google για τον προγραμματισμό και τη διαχείριση ελαφρών συστημάτων (containers) που σχεδιάστηκε με τα </a:t>
            </a:r>
            <a:r>
              <a:rPr lang="el-GR" sz="1600">
                <a:solidFill>
                  <a:srgbClr val="D1D5DB"/>
                </a:solidFill>
                <a:latin typeface="Söhne"/>
              </a:rPr>
              <a:t>διδάγματα </a:t>
            </a:r>
            <a:r>
              <a:rPr lang="el-GR" sz="1600" b="0" i="0">
                <a:solidFill>
                  <a:srgbClr val="D1D5DB"/>
                </a:solidFill>
                <a:effectLst/>
                <a:latin typeface="Söhne"/>
              </a:rPr>
              <a:t>που αποκτήθηκαν από την ανάπτυξη και διαχείριση των συστημάτων Borg και Omega. </a:t>
            </a:r>
          </a:p>
          <a:p>
            <a:pPr marL="12700" marR="634365" indent="38735" algn="just">
              <a:lnSpc>
                <a:spcPct val="101600"/>
              </a:lnSpc>
              <a:spcBef>
                <a:spcPts val="70"/>
              </a:spcBef>
            </a:pPr>
            <a:endParaRPr lang="en-US" sz="1600" b="0" i="0">
              <a:solidFill>
                <a:srgbClr val="D1D5DB"/>
              </a:solidFill>
              <a:effectLst/>
              <a:latin typeface="Söhne"/>
            </a:endParaRPr>
          </a:p>
          <a:p>
            <a:pPr marL="12700" marR="634365" indent="38735" algn="just">
              <a:lnSpc>
                <a:spcPct val="101600"/>
              </a:lnSpc>
              <a:spcBef>
                <a:spcPts val="70"/>
              </a:spcBef>
            </a:pPr>
            <a:r>
              <a:rPr lang="el-GR" sz="1600" b="0" i="0">
                <a:solidFill>
                  <a:srgbClr val="D1D5DB"/>
                </a:solidFill>
                <a:effectLst/>
                <a:latin typeface="Söhne"/>
              </a:rPr>
              <a:t>Το </a:t>
            </a:r>
            <a:r>
              <a:rPr lang="el-GR" sz="1600" b="1" i="0" err="1">
                <a:solidFill>
                  <a:srgbClr val="D1D5DB"/>
                </a:solidFill>
                <a:effectLst/>
                <a:latin typeface="Söhne"/>
              </a:rPr>
              <a:t>Kubernetes</a:t>
            </a:r>
            <a:r>
              <a:rPr lang="el-GR" sz="1600" b="0" i="0">
                <a:solidFill>
                  <a:srgbClr val="D1D5DB"/>
                </a:solidFill>
                <a:effectLst/>
                <a:latin typeface="Söhne"/>
              </a:rPr>
              <a:t> σχεδιάστηκε ως μια συλλογή συστατικών που επικεντρώνονται στην ανάπτυξη, συντήρηση και κλιμάκωση εφαρμογών</a:t>
            </a:r>
            <a:r>
              <a:rPr lang="en-US" sz="1600" b="0" i="0">
                <a:solidFill>
                  <a:srgbClr val="D1D5DB"/>
                </a:solidFill>
                <a:effectLst/>
                <a:latin typeface="Söhne"/>
              </a:rPr>
              <a:t>, </a:t>
            </a:r>
            <a:r>
              <a:rPr lang="el-GR" sz="1600" b="0" i="0">
                <a:solidFill>
                  <a:srgbClr val="D1D5DB"/>
                </a:solidFill>
                <a:effectLst/>
                <a:latin typeface="Söhne"/>
              </a:rPr>
              <a:t>ιδιαίτερα κατάλληλο για εφαρμογές  που βρίσκονται σε δοχεία.</a:t>
            </a:r>
            <a:endParaRPr sz="1600">
              <a:latin typeface="Tahoma"/>
              <a:cs typeface="Tahoma"/>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5253990" cy="391160"/>
          </a:xfrm>
          <a:prstGeom prst="rect">
            <a:avLst/>
          </a:prstGeom>
        </p:spPr>
        <p:txBody>
          <a:bodyPr vert="horz" wrap="square" lIns="0" tIns="12700" rIns="0" bIns="0" rtlCol="0">
            <a:spAutoFit/>
          </a:bodyPr>
          <a:lstStyle/>
          <a:p>
            <a:pPr marL="12700">
              <a:lnSpc>
                <a:spcPct val="100000"/>
              </a:lnSpc>
              <a:spcBef>
                <a:spcPts val="100"/>
              </a:spcBef>
            </a:pPr>
            <a:r>
              <a:rPr lang="el-GR" sz="2400" spc="200"/>
              <a:t>Χαρακτηριστικά</a:t>
            </a:r>
            <a:endParaRPr sz="2400"/>
          </a:p>
        </p:txBody>
      </p:sp>
      <p:sp>
        <p:nvSpPr>
          <p:cNvPr id="3" name="object 3"/>
          <p:cNvSpPr txBox="1"/>
          <p:nvPr/>
        </p:nvSpPr>
        <p:spPr>
          <a:xfrm>
            <a:off x="800100" y="1657350"/>
            <a:ext cx="7543799" cy="157735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7185" indent="-285750">
              <a:lnSpc>
                <a:spcPct val="100000"/>
              </a:lnSpc>
              <a:spcBef>
                <a:spcPts val="100"/>
              </a:spcBef>
              <a:buFont typeface="Arial" pitchFamily="34" charset="0"/>
              <a:buChar char="•"/>
            </a:pPr>
            <a:r>
              <a:rPr lang="el-GR" sz="2000" spc="-30">
                <a:solidFill>
                  <a:srgbClr val="FFFFFF"/>
                </a:solidFill>
                <a:latin typeface="Arial" pitchFamily="34" charset="0"/>
                <a:cs typeface="Arial" pitchFamily="34" charset="0"/>
              </a:rPr>
              <a:t>Βοηθά να ελέγχεται η κατανομή πόρων και να διαχειρίζεται η σειρά εκτέλεσης</a:t>
            </a:r>
            <a:r>
              <a:rPr lang="en-US" sz="2000" spc="-30">
                <a:solidFill>
                  <a:srgbClr val="FFFFFF"/>
                </a:solidFill>
                <a:latin typeface="Arial" pitchFamily="34" charset="0"/>
                <a:cs typeface="Arial" pitchFamily="34" charset="0"/>
              </a:rPr>
              <a:t> </a:t>
            </a:r>
            <a:r>
              <a:rPr lang="el-GR" sz="2000" spc="-30">
                <a:solidFill>
                  <a:srgbClr val="FFFFFF"/>
                </a:solidFill>
                <a:latin typeface="Arial" pitchFamily="34" charset="0"/>
                <a:cs typeface="Arial" pitchFamily="34" charset="0"/>
              </a:rPr>
              <a:t>των εφαρμογών σας.</a:t>
            </a:r>
          </a:p>
          <a:p>
            <a:pPr marL="337185" indent="-285750">
              <a:lnSpc>
                <a:spcPct val="100000"/>
              </a:lnSpc>
              <a:spcBef>
                <a:spcPts val="100"/>
              </a:spcBef>
              <a:buFont typeface="Arial" pitchFamily="34" charset="0"/>
              <a:buChar char="•"/>
            </a:pPr>
            <a:r>
              <a:rPr lang="el-GR" sz="2000" spc="-30">
                <a:solidFill>
                  <a:srgbClr val="FFFFFF"/>
                </a:solidFill>
                <a:latin typeface="Arial" pitchFamily="34" charset="0"/>
                <a:cs typeface="Arial" pitchFamily="34" charset="0"/>
              </a:rPr>
              <a:t>Απλοποιεί διάφορες πτυχές των υποδομών που βασίζονται στις υπηρεσίες του </a:t>
            </a:r>
            <a:r>
              <a:rPr lang="en-US" sz="2000" spc="-30">
                <a:solidFill>
                  <a:srgbClr val="FFFFFF"/>
                </a:solidFill>
                <a:latin typeface="Arial" pitchFamily="34" charset="0"/>
                <a:cs typeface="Arial" pitchFamily="34" charset="0"/>
              </a:rPr>
              <a:t>Kubernetes</a:t>
            </a:r>
            <a:r>
              <a:rPr lang="el-GR" sz="2000" spc="-30">
                <a:solidFill>
                  <a:srgbClr val="FFFFFF"/>
                </a:solidFill>
                <a:latin typeface="Arial" pitchFamily="34" charset="0"/>
                <a:cs typeface="Arial" pitchFamily="34" charset="0"/>
              </a:rPr>
              <a:t>. </a:t>
            </a:r>
          </a:p>
          <a:p>
            <a:pPr marL="337185" indent="-285750">
              <a:lnSpc>
                <a:spcPct val="100000"/>
              </a:lnSpc>
              <a:spcBef>
                <a:spcPts val="100"/>
              </a:spcBef>
              <a:buFont typeface="Arial" pitchFamily="34" charset="0"/>
              <a:buChar char="•"/>
            </a:pPr>
            <a:endParaRPr lang="en-US" sz="2000">
              <a:latin typeface="Arial" pitchFamily="34" charset="0"/>
              <a:cs typeface="Arial" pitchFamily="3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00300" y="504"/>
            <a:ext cx="1644014" cy="1644014"/>
          </a:xfrm>
          <a:custGeom>
            <a:avLst/>
            <a:gdLst/>
            <a:ahLst/>
            <a:cxnLst/>
            <a:rect l="l" t="t" r="r" b="b"/>
            <a:pathLst>
              <a:path w="1644014" h="1644014">
                <a:moveTo>
                  <a:pt x="1643699" y="1643699"/>
                </a:moveTo>
                <a:lnTo>
                  <a:pt x="0" y="0"/>
                </a:lnTo>
                <a:lnTo>
                  <a:pt x="1643699" y="0"/>
                </a:lnTo>
                <a:lnTo>
                  <a:pt x="1643699" y="164369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 y="639"/>
            <a:ext cx="5154295" cy="5134610"/>
          </a:xfrm>
          <a:custGeom>
            <a:avLst/>
            <a:gdLst/>
            <a:ahLst/>
            <a:cxnLst/>
            <a:rect l="l" t="t" r="r" b="b"/>
            <a:pathLst>
              <a:path w="5154295" h="5134610">
                <a:moveTo>
                  <a:pt x="5153700" y="5134249"/>
                </a:moveTo>
                <a:lnTo>
                  <a:pt x="2576849" y="5134249"/>
                </a:lnTo>
                <a:lnTo>
                  <a:pt x="0" y="2567124"/>
                </a:lnTo>
                <a:lnTo>
                  <a:pt x="0" y="0"/>
                </a:lnTo>
                <a:lnTo>
                  <a:pt x="5153700" y="513424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0" y="1142264"/>
            <a:ext cx="3997325" cy="3982720"/>
          </a:xfrm>
          <a:custGeom>
            <a:avLst/>
            <a:gdLst/>
            <a:ahLst/>
            <a:cxnLst/>
            <a:rect l="l" t="t" r="r" b="b"/>
            <a:pathLst>
              <a:path w="3997325" h="3982720">
                <a:moveTo>
                  <a:pt x="3996899" y="3982212"/>
                </a:moveTo>
                <a:lnTo>
                  <a:pt x="2349137" y="3982212"/>
                </a:lnTo>
                <a:lnTo>
                  <a:pt x="0" y="1641706"/>
                </a:lnTo>
                <a:lnTo>
                  <a:pt x="0" y="0"/>
                </a:lnTo>
                <a:lnTo>
                  <a:pt x="3996899" y="3982212"/>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496" y="490"/>
            <a:ext cx="2300605" cy="2291715"/>
          </a:xfrm>
          <a:custGeom>
            <a:avLst/>
            <a:gdLst/>
            <a:ahLst/>
            <a:cxnLst/>
            <a:rect l="l" t="t" r="r" b="b"/>
            <a:pathLst>
              <a:path w="2300605" h="2291715">
                <a:moveTo>
                  <a:pt x="2300099" y="2291520"/>
                </a:moveTo>
                <a:lnTo>
                  <a:pt x="1150049" y="2291520"/>
                </a:lnTo>
                <a:lnTo>
                  <a:pt x="0" y="1145760"/>
                </a:lnTo>
                <a:lnTo>
                  <a:pt x="0" y="0"/>
                </a:lnTo>
                <a:lnTo>
                  <a:pt x="2300099" y="2291520"/>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652821" y="588326"/>
            <a:ext cx="2300605" cy="2291715"/>
          </a:xfrm>
          <a:custGeom>
            <a:avLst/>
            <a:gdLst/>
            <a:ahLst/>
            <a:cxnLst/>
            <a:rect l="l" t="t" r="r" b="b"/>
            <a:pathLst>
              <a:path w="2300605" h="2291715">
                <a:moveTo>
                  <a:pt x="2300099" y="2291520"/>
                </a:moveTo>
                <a:lnTo>
                  <a:pt x="0" y="0"/>
                </a:lnTo>
                <a:lnTo>
                  <a:pt x="1150049" y="0"/>
                </a:lnTo>
                <a:lnTo>
                  <a:pt x="2300099" y="1145760"/>
                </a:lnTo>
                <a:lnTo>
                  <a:pt x="2300099" y="2291520"/>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txBox="1">
            <a:spLocks noGrp="1"/>
          </p:cNvSpPr>
          <p:nvPr>
            <p:ph type="title"/>
          </p:nvPr>
        </p:nvSpPr>
        <p:spPr>
          <a:xfrm>
            <a:off x="661758" y="1784412"/>
            <a:ext cx="7820482" cy="1120820"/>
          </a:xfrm>
          <a:prstGeom prst="rect">
            <a:avLst/>
          </a:prstGeom>
        </p:spPr>
        <p:txBody>
          <a:bodyPr vert="horz" wrap="square" lIns="0" tIns="12700" rIns="0" bIns="0" rtlCol="0">
            <a:spAutoFit/>
          </a:bodyPr>
          <a:lstStyle/>
          <a:p>
            <a:pPr marL="1961514" marR="1178560" algn="ctr">
              <a:lnSpc>
                <a:spcPct val="100000"/>
              </a:lnSpc>
              <a:spcBef>
                <a:spcPts val="100"/>
              </a:spcBef>
            </a:pPr>
            <a:r>
              <a:rPr lang="el-GR" spc="365"/>
              <a:t>Αρχιτεκτονική του</a:t>
            </a:r>
            <a:br>
              <a:rPr lang="el-GR" spc="365"/>
            </a:br>
            <a:r>
              <a:rPr lang="el-GR" spc="365"/>
              <a:t>	</a:t>
            </a:r>
            <a:r>
              <a:rPr spc="425"/>
              <a:t>Kubernetes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3447415" cy="391160"/>
          </a:xfrm>
          <a:prstGeom prst="rect">
            <a:avLst/>
          </a:prstGeom>
        </p:spPr>
        <p:txBody>
          <a:bodyPr vert="horz" wrap="square" lIns="0" tIns="12700" rIns="0" bIns="0" rtlCol="0">
            <a:spAutoFit/>
          </a:bodyPr>
          <a:lstStyle/>
          <a:p>
            <a:pPr marL="12700">
              <a:lnSpc>
                <a:spcPct val="100000"/>
              </a:lnSpc>
              <a:spcBef>
                <a:spcPts val="100"/>
              </a:spcBef>
            </a:pPr>
            <a:r>
              <a:rPr sz="2400" spc="240"/>
              <a:t>Architecture</a:t>
            </a:r>
            <a:r>
              <a:rPr sz="2400" spc="50"/>
              <a:t> </a:t>
            </a:r>
            <a:r>
              <a:rPr sz="2400" spc="245"/>
              <a:t>Overview</a:t>
            </a:r>
            <a:endParaRPr sz="2400"/>
          </a:p>
        </p:txBody>
      </p:sp>
      <p:sp>
        <p:nvSpPr>
          <p:cNvPr id="3" name="object 3"/>
          <p:cNvSpPr txBox="1">
            <a:spLocks noGrp="1"/>
          </p:cNvSpPr>
          <p:nvPr>
            <p:ph type="body" idx="1"/>
          </p:nvPr>
        </p:nvSpPr>
        <p:spPr>
          <a:xfrm>
            <a:off x="908489" y="1600061"/>
            <a:ext cx="7327020" cy="2306401"/>
          </a:xfrm>
          <a:prstGeom prst="rect">
            <a:avLst/>
          </a:prstGeom>
        </p:spPr>
        <p:txBody>
          <a:bodyPr vert="horz" wrap="square" lIns="0" tIns="12700" rIns="0" bIns="0" rtlCol="0">
            <a:spAutoFit/>
          </a:bodyPr>
          <a:lstStyle/>
          <a:p>
            <a:pPr marL="474345" marR="5080">
              <a:lnSpc>
                <a:spcPct val="113300"/>
              </a:lnSpc>
              <a:spcBef>
                <a:spcPts val="100"/>
              </a:spcBef>
            </a:pPr>
            <a:r>
              <a:rPr lang="en-US" sz="1600" b="1" spc="-5">
                <a:latin typeface="Gill Sans MT"/>
                <a:cs typeface="Gill Sans MT"/>
              </a:rPr>
              <a:t>Master </a:t>
            </a:r>
            <a:r>
              <a:rPr lang="en-US" sz="1600" spc="-30"/>
              <a:t>- </a:t>
            </a:r>
            <a:r>
              <a:rPr lang="el-GR" sz="1600"/>
              <a:t>Το master είναι μια συλλογή από εξαρτήματα που αποτελούν το κέντρο ελέγχου του Kubernetes. Αυτά χρησιμοποιούνται για να πάρουν όλες τις αποφάσεις σχετικά με τη συστοιχία</a:t>
            </a:r>
            <a:r>
              <a:rPr lang="en-US" sz="1600"/>
              <a:t> (</a:t>
            </a:r>
            <a:r>
              <a:rPr lang="en-US" sz="1600" spc="25">
                <a:solidFill>
                  <a:srgbClr val="FFFFFF"/>
                </a:solidFill>
                <a:latin typeface="Tahoma"/>
                <a:cs typeface="Tahoma"/>
              </a:rPr>
              <a:t>Cluster) </a:t>
            </a:r>
            <a:r>
              <a:rPr lang="el-GR" sz="1600" spc="25">
                <a:solidFill>
                  <a:srgbClr val="FFFFFF"/>
                </a:solidFill>
              </a:rPr>
              <a:t>και</a:t>
            </a:r>
            <a:r>
              <a:rPr lang="el-GR" sz="1600"/>
              <a:t> περιλαμβάνει τόσο τον προγραμματισμό όσο και την ανταπόκριση στα συμβάντα της συστοιχίας</a:t>
            </a:r>
            <a:r>
              <a:rPr lang="en-US" sz="1600"/>
              <a:t>.</a:t>
            </a:r>
            <a:endParaRPr lang="el-GR" sz="1600"/>
          </a:p>
          <a:p>
            <a:pPr marL="474345" marR="5080">
              <a:lnSpc>
                <a:spcPct val="113300"/>
              </a:lnSpc>
              <a:spcBef>
                <a:spcPts val="100"/>
              </a:spcBef>
            </a:pPr>
            <a:endParaRPr lang="el-GR" sz="2000" b="1" spc="-45">
              <a:latin typeface="Gill Sans MT"/>
              <a:cs typeface="Gill Sans MT"/>
            </a:endParaRPr>
          </a:p>
          <a:p>
            <a:pPr marL="474345" marR="5080">
              <a:lnSpc>
                <a:spcPct val="113300"/>
              </a:lnSpc>
              <a:spcBef>
                <a:spcPts val="100"/>
              </a:spcBef>
            </a:pPr>
            <a:r>
              <a:rPr lang="en-US" sz="1600" b="1" spc="-45">
                <a:latin typeface="Gill Sans MT"/>
                <a:cs typeface="Gill Sans MT"/>
              </a:rPr>
              <a:t>Nodes</a:t>
            </a:r>
            <a:r>
              <a:rPr lang="en-US" sz="1600" b="1" spc="-140">
                <a:latin typeface="Gill Sans MT"/>
                <a:cs typeface="Gill Sans MT"/>
              </a:rPr>
              <a:t> </a:t>
            </a:r>
            <a:r>
              <a:rPr lang="en-US" sz="1600" spc="-30"/>
              <a:t>-</a:t>
            </a:r>
            <a:r>
              <a:rPr lang="en-US" sz="1600" spc="-195"/>
              <a:t> </a:t>
            </a:r>
            <a:r>
              <a:rPr lang="el-GR" sz="1600" b="0" i="0">
                <a:effectLst/>
                <a:latin typeface="Tahoma" panose="020B0604030504040204" pitchFamily="34" charset="0"/>
                <a:ea typeface="Tahoma" panose="020B0604030504040204" pitchFamily="34" charset="0"/>
                <a:cs typeface="Tahoma" panose="020B0604030504040204" pitchFamily="34" charset="0"/>
              </a:rPr>
              <a:t>Είναι οι ‘εργάτες’ </a:t>
            </a:r>
            <a:r>
              <a:rPr lang="el-GR" sz="1600">
                <a:latin typeface="Tahoma" panose="020B0604030504040204" pitchFamily="34" charset="0"/>
                <a:ea typeface="Tahoma" panose="020B0604030504040204" pitchFamily="34" charset="0"/>
                <a:cs typeface="Tahoma" panose="020B0604030504040204" pitchFamily="34" charset="0"/>
              </a:rPr>
              <a:t>μιας</a:t>
            </a:r>
            <a:r>
              <a:rPr lang="el-GR" sz="1600" b="0" i="0">
                <a:effectLst/>
                <a:latin typeface="Tahoma" panose="020B0604030504040204" pitchFamily="34" charset="0"/>
                <a:ea typeface="Tahoma" panose="020B0604030504040204" pitchFamily="34" charset="0"/>
                <a:cs typeface="Tahoma" panose="020B0604030504040204" pitchFamily="34" charset="0"/>
              </a:rPr>
              <a:t> συστοιχίας Kubernetes. Εκτελούν έναν διακομιστή που διαχειρίζεται τον ίδιο τον κόμβο και εκτελούν εργασίες όπως έχ</a:t>
            </a:r>
            <a:r>
              <a:rPr lang="el-GR" sz="1600">
                <a:latin typeface="Tahoma" panose="020B0604030504040204" pitchFamily="34" charset="0"/>
                <a:ea typeface="Tahoma" panose="020B0604030504040204" pitchFamily="34" charset="0"/>
                <a:cs typeface="Tahoma" panose="020B0604030504040204" pitchFamily="34" charset="0"/>
              </a:rPr>
              <a:t>ουν</a:t>
            </a:r>
            <a:r>
              <a:rPr lang="el-GR" sz="1600" b="0" i="0">
                <a:effectLst/>
                <a:latin typeface="Tahoma" panose="020B0604030504040204" pitchFamily="34" charset="0"/>
                <a:ea typeface="Tahoma" panose="020B0604030504040204" pitchFamily="34" charset="0"/>
                <a:cs typeface="Tahoma" panose="020B0604030504040204" pitchFamily="34" charset="0"/>
              </a:rPr>
              <a:t> οριστεί από τον </a:t>
            </a:r>
            <a:r>
              <a:rPr lang="en-US" sz="1600" b="0" i="0">
                <a:effectLst/>
                <a:latin typeface="Tahoma" panose="020B0604030504040204" pitchFamily="34" charset="0"/>
                <a:ea typeface="Tahoma" panose="020B0604030504040204" pitchFamily="34" charset="0"/>
                <a:cs typeface="Tahoma" panose="020B0604030504040204" pitchFamily="34" charset="0"/>
              </a:rPr>
              <a:t>master</a:t>
            </a:r>
            <a:r>
              <a:rPr lang="el-GR" sz="1600" b="0" i="0">
                <a:effectLst/>
                <a:latin typeface="Tahoma" panose="020B0604030504040204" pitchFamily="34" charset="0"/>
                <a:ea typeface="Tahoma" panose="020B0604030504040204" pitchFamily="34" charset="0"/>
                <a:cs typeface="Tahoma" panose="020B0604030504040204" pitchFamily="34" charset="0"/>
              </a:rPr>
              <a:t>.</a:t>
            </a:r>
            <a:endParaRPr lang="en-US" sz="16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69166" y="1841190"/>
            <a:ext cx="3005667" cy="1102519"/>
          </a:xfrm>
        </p:spPr>
        <p:txBody>
          <a:bodyPr>
            <a:noAutofit/>
          </a:bodyPr>
          <a:lstStyle/>
          <a:p>
            <a:r>
              <a:rPr lang="en-US" sz="6000"/>
              <a:t>Docker</a:t>
            </a:r>
            <a:endParaRPr lang="EN-US" sz="6000"/>
          </a:p>
        </p:txBody>
      </p:sp>
    </p:spTree>
    <p:extLst>
      <p:ext uri="{BB962C8B-B14F-4D97-AF65-F5344CB8AC3E}">
        <p14:creationId xmlns:p14="http://schemas.microsoft.com/office/powerpoint/2010/main" val="32013387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3447415" cy="751488"/>
          </a:xfrm>
          <a:prstGeom prst="rect">
            <a:avLst/>
          </a:prstGeom>
        </p:spPr>
        <p:txBody>
          <a:bodyPr vert="horz" wrap="square" lIns="0" tIns="12700" rIns="0" bIns="0" rtlCol="0">
            <a:spAutoFit/>
          </a:bodyPr>
          <a:lstStyle/>
          <a:p>
            <a:pPr marL="12700">
              <a:lnSpc>
                <a:spcPct val="100000"/>
              </a:lnSpc>
              <a:spcBef>
                <a:spcPts val="100"/>
              </a:spcBef>
            </a:pPr>
            <a:r>
              <a:rPr lang="el-GR" sz="2400" spc="365"/>
              <a:t>Αρχιτεκτονική του</a:t>
            </a:r>
            <a:br>
              <a:rPr lang="el-GR" sz="2400" spc="365"/>
            </a:br>
            <a:r>
              <a:rPr lang="el-GR" sz="2400" spc="365"/>
              <a:t>	</a:t>
            </a:r>
            <a:r>
              <a:rPr lang="en-US" sz="2400" spc="425"/>
              <a:t>Kubernetes</a:t>
            </a:r>
            <a:endParaRPr sz="2400"/>
          </a:p>
        </p:txBody>
      </p:sp>
      <p:sp>
        <p:nvSpPr>
          <p:cNvPr id="3" name="object 3"/>
          <p:cNvSpPr txBox="1">
            <a:spLocks noGrp="1"/>
          </p:cNvSpPr>
          <p:nvPr>
            <p:ph type="body" idx="1"/>
          </p:nvPr>
        </p:nvSpPr>
        <p:spPr>
          <a:xfrm>
            <a:off x="908489" y="1600061"/>
            <a:ext cx="7327020" cy="1971437"/>
          </a:xfrm>
          <a:prstGeom prst="rect">
            <a:avLst/>
          </a:prstGeom>
        </p:spPr>
        <p:txBody>
          <a:bodyPr vert="horz" wrap="square" lIns="0" tIns="12700" rIns="0" bIns="0" rtlCol="0">
            <a:spAutoFit/>
          </a:bodyPr>
          <a:lstStyle/>
          <a:p>
            <a:pPr marL="474345" marR="5080">
              <a:lnSpc>
                <a:spcPct val="113300"/>
              </a:lnSpc>
              <a:spcBef>
                <a:spcPts val="100"/>
              </a:spcBef>
            </a:pPr>
            <a:r>
              <a:rPr lang="en-US" sz="1600" b="1" spc="-5">
                <a:latin typeface="Tahoma" panose="020B0604030504040204" pitchFamily="34" charset="0"/>
                <a:ea typeface="Tahoma" panose="020B0604030504040204" pitchFamily="34" charset="0"/>
                <a:cs typeface="Tahoma" panose="020B0604030504040204" pitchFamily="34" charset="0"/>
              </a:rPr>
              <a:t>Cluster </a:t>
            </a:r>
            <a:r>
              <a:rPr lang="en-US" sz="1600" spc="-30">
                <a:latin typeface="Tahoma" panose="020B0604030504040204" pitchFamily="34" charset="0"/>
                <a:ea typeface="Tahoma" panose="020B0604030504040204" pitchFamily="34" charset="0"/>
                <a:cs typeface="Tahoma" panose="020B0604030504040204" pitchFamily="34" charset="0"/>
              </a:rPr>
              <a:t>- </a:t>
            </a:r>
            <a:r>
              <a:rPr lang="el-GR" sz="1600">
                <a:latin typeface="Tahoma" panose="020B0604030504040204" pitchFamily="34" charset="0"/>
                <a:ea typeface="Tahoma" panose="020B0604030504040204" pitchFamily="34" charset="0"/>
                <a:cs typeface="Tahoma" panose="020B0604030504040204" pitchFamily="34" charset="0"/>
              </a:rPr>
              <a:t> Είναι μια συλλογή από</a:t>
            </a:r>
            <a:r>
              <a:rPr lang="en-US" sz="1600">
                <a:latin typeface="Tahoma" panose="020B0604030504040204" pitchFamily="34" charset="0"/>
                <a:ea typeface="Tahoma" panose="020B0604030504040204" pitchFamily="34" charset="0"/>
                <a:cs typeface="Tahoma" panose="020B0604030504040204" pitchFamily="34" charset="0"/>
              </a:rPr>
              <a:t> nodes</a:t>
            </a:r>
            <a:r>
              <a:rPr lang="el-GR" sz="1600">
                <a:latin typeface="Tahoma" panose="020B0604030504040204" pitchFamily="34" charset="0"/>
                <a:ea typeface="Tahoma" panose="020B0604030504040204" pitchFamily="34" charset="0"/>
                <a:cs typeface="Tahoma" panose="020B0604030504040204" pitchFamily="34" charset="0"/>
              </a:rPr>
              <a:t> που σας</a:t>
            </a:r>
            <a:r>
              <a:rPr lang="en-US" sz="1600">
                <a:latin typeface="Tahoma" panose="020B0604030504040204" pitchFamily="34" charset="0"/>
                <a:ea typeface="Tahoma" panose="020B0604030504040204" pitchFamily="34" charset="0"/>
                <a:cs typeface="Tahoma" panose="020B0604030504040204" pitchFamily="34" charset="0"/>
              </a:rPr>
              <a:t> </a:t>
            </a:r>
            <a:r>
              <a:rPr lang="el-GR" sz="1600">
                <a:latin typeface="Tahoma" panose="020B0604030504040204" pitchFamily="34" charset="0"/>
                <a:ea typeface="Tahoma" panose="020B0604030504040204" pitchFamily="34" charset="0"/>
                <a:cs typeface="Tahoma" panose="020B0604030504040204" pitchFamily="34" charset="0"/>
              </a:rPr>
              <a:t>βοηθούν να συγκεντρώσετε τους διαθέσιμους πόρους τους. Αυτό περιλαμβάνει</a:t>
            </a:r>
            <a:r>
              <a:rPr lang="en-US" sz="1600">
                <a:latin typeface="Tahoma" panose="020B0604030504040204" pitchFamily="34" charset="0"/>
                <a:ea typeface="Tahoma" panose="020B0604030504040204" pitchFamily="34" charset="0"/>
                <a:cs typeface="Tahoma" panose="020B0604030504040204" pitchFamily="34" charset="0"/>
              </a:rPr>
              <a:t> </a:t>
            </a:r>
            <a:r>
              <a:rPr lang="el-GR" sz="1600">
                <a:latin typeface="Tahoma" panose="020B0604030504040204" pitchFamily="34" charset="0"/>
                <a:ea typeface="Tahoma" panose="020B0604030504040204" pitchFamily="34" charset="0"/>
                <a:cs typeface="Tahoma" panose="020B0604030504040204" pitchFamily="34" charset="0"/>
              </a:rPr>
              <a:t>τη μνήμη RAM, την CPU και τις συσκευές τους σε μια χρηστική δεξαμενή.</a:t>
            </a:r>
          </a:p>
          <a:p>
            <a:pPr marL="474345" marR="5080">
              <a:lnSpc>
                <a:spcPct val="113300"/>
              </a:lnSpc>
              <a:spcBef>
                <a:spcPts val="100"/>
              </a:spcBef>
            </a:pPr>
            <a:endParaRPr lang="el-GR" sz="1600" b="1" spc="-45">
              <a:latin typeface="Tahoma" panose="020B0604030504040204" pitchFamily="34" charset="0"/>
              <a:ea typeface="Tahoma" panose="020B0604030504040204" pitchFamily="34" charset="0"/>
              <a:cs typeface="Tahoma" panose="020B0604030504040204" pitchFamily="34" charset="0"/>
            </a:endParaRPr>
          </a:p>
          <a:p>
            <a:pPr marL="474345" marR="5080">
              <a:lnSpc>
                <a:spcPct val="113300"/>
              </a:lnSpc>
              <a:spcBef>
                <a:spcPts val="100"/>
              </a:spcBef>
            </a:pPr>
            <a:r>
              <a:rPr lang="en-US" sz="1600" b="1" spc="-45">
                <a:latin typeface="Tahoma" panose="020B0604030504040204" pitchFamily="34" charset="0"/>
                <a:ea typeface="Tahoma" panose="020B0604030504040204" pitchFamily="34" charset="0"/>
                <a:cs typeface="Tahoma" panose="020B0604030504040204" pitchFamily="34" charset="0"/>
              </a:rPr>
              <a:t>Namespace</a:t>
            </a:r>
            <a:r>
              <a:rPr lang="en-US" sz="1600" b="1" spc="-140">
                <a:latin typeface="Tahoma" panose="020B0604030504040204" pitchFamily="34" charset="0"/>
                <a:ea typeface="Tahoma" panose="020B0604030504040204" pitchFamily="34" charset="0"/>
                <a:cs typeface="Tahoma" panose="020B0604030504040204" pitchFamily="34" charset="0"/>
              </a:rPr>
              <a:t> </a:t>
            </a:r>
            <a:r>
              <a:rPr lang="en-US" sz="1600" spc="-30">
                <a:latin typeface="Tahoma" panose="020B0604030504040204" pitchFamily="34" charset="0"/>
                <a:ea typeface="Tahoma" panose="020B0604030504040204" pitchFamily="34" charset="0"/>
                <a:cs typeface="Tahoma" panose="020B0604030504040204" pitchFamily="34" charset="0"/>
              </a:rPr>
              <a:t>-</a:t>
            </a:r>
            <a:r>
              <a:rPr lang="en-US" sz="1600" spc="-195">
                <a:latin typeface="Tahoma" panose="020B0604030504040204" pitchFamily="34" charset="0"/>
                <a:ea typeface="Tahoma" panose="020B0604030504040204" pitchFamily="34" charset="0"/>
                <a:cs typeface="Tahoma" panose="020B0604030504040204" pitchFamily="34" charset="0"/>
              </a:rPr>
              <a:t> </a:t>
            </a:r>
            <a:r>
              <a:rPr lang="el-GR" sz="1600" b="0" i="0">
                <a:effectLst/>
                <a:latin typeface="Tahoma" panose="020B0604030504040204" pitchFamily="34" charset="0"/>
                <a:ea typeface="Tahoma" panose="020B0604030504040204" pitchFamily="34" charset="0"/>
                <a:cs typeface="Tahoma" panose="020B0604030504040204" pitchFamily="34" charset="0"/>
              </a:rPr>
              <a:t>Είναι μια ευρέως</a:t>
            </a:r>
            <a:r>
              <a:rPr lang="en-US" sz="1600" b="0" i="0">
                <a:effectLst/>
                <a:latin typeface="Tahoma" panose="020B0604030504040204" pitchFamily="34" charset="0"/>
                <a:ea typeface="Tahoma" panose="020B0604030504040204" pitchFamily="34" charset="0"/>
                <a:cs typeface="Tahoma" panose="020B0604030504040204" pitchFamily="34" charset="0"/>
              </a:rPr>
              <a:t> </a:t>
            </a:r>
            <a:r>
              <a:rPr lang="el-GR" sz="1600" b="0" i="0">
                <a:effectLst/>
                <a:latin typeface="Tahoma" panose="020B0604030504040204" pitchFamily="34" charset="0"/>
                <a:ea typeface="Tahoma" panose="020B0604030504040204" pitchFamily="34" charset="0"/>
                <a:cs typeface="Tahoma" panose="020B0604030504040204" pitchFamily="34" charset="0"/>
              </a:rPr>
              <a:t>διαδεδομένη μέθοδος που χρησιμοποιείται για την περιορισμό της πρόσβασης ή τον διαχωρισμό μιας συστοιχίας.</a:t>
            </a:r>
          </a:p>
          <a:p>
            <a:pPr marL="474345" marR="5080">
              <a:lnSpc>
                <a:spcPct val="113300"/>
              </a:lnSpc>
              <a:spcBef>
                <a:spcPts val="100"/>
              </a:spcBef>
            </a:pPr>
            <a:endParaRPr lang="en-US" sz="16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8322585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txBox="1">
            <a:spLocks noGrp="1"/>
          </p:cNvSpPr>
          <p:nvPr>
            <p:ph type="title"/>
          </p:nvPr>
        </p:nvSpPr>
        <p:spPr>
          <a:xfrm>
            <a:off x="355956" y="216106"/>
            <a:ext cx="1462405" cy="575945"/>
          </a:xfrm>
          <a:prstGeom prst="rect">
            <a:avLst/>
          </a:prstGeom>
        </p:spPr>
        <p:txBody>
          <a:bodyPr vert="horz" wrap="square" lIns="0" tIns="10795" rIns="0" bIns="0" rtlCol="0">
            <a:spAutoFit/>
          </a:bodyPr>
          <a:lstStyle/>
          <a:p>
            <a:pPr marL="379095" marR="5080" indent="-367030">
              <a:lnSpc>
                <a:spcPct val="100699"/>
              </a:lnSpc>
              <a:spcBef>
                <a:spcPts val="85"/>
              </a:spcBef>
            </a:pPr>
            <a:r>
              <a:rPr sz="1800" spc="170"/>
              <a:t>Architecture  </a:t>
            </a:r>
            <a:r>
              <a:rPr sz="1800" spc="185"/>
              <a:t>Overview</a:t>
            </a:r>
            <a:endParaRPr sz="1800"/>
          </a:p>
        </p:txBody>
      </p:sp>
      <p:sp>
        <p:nvSpPr>
          <p:cNvPr id="6" name="object 6"/>
          <p:cNvSpPr/>
          <p:nvPr/>
        </p:nvSpPr>
        <p:spPr>
          <a:xfrm>
            <a:off x="2043300" y="152400"/>
            <a:ext cx="6880293" cy="4838701"/>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6400" y="0"/>
            <a:ext cx="4737735" cy="4734560"/>
          </a:xfrm>
          <a:custGeom>
            <a:avLst/>
            <a:gdLst/>
            <a:ahLst/>
            <a:cxnLst/>
            <a:rect l="l" t="t" r="r" b="b"/>
            <a:pathLst>
              <a:path w="4737734" h="4734560">
                <a:moveTo>
                  <a:pt x="4737599" y="4733999"/>
                </a:moveTo>
                <a:lnTo>
                  <a:pt x="0" y="0"/>
                </a:lnTo>
                <a:lnTo>
                  <a:pt x="2393956" y="0"/>
                </a:lnTo>
                <a:lnTo>
                  <a:pt x="4737599" y="2341862"/>
                </a:lnTo>
                <a:lnTo>
                  <a:pt x="4737599" y="47339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846825" y="0"/>
            <a:ext cx="4286885" cy="4298315"/>
          </a:xfrm>
          <a:custGeom>
            <a:avLst/>
            <a:gdLst/>
            <a:ahLst/>
            <a:cxnLst/>
            <a:rect l="l" t="t" r="r" b="b"/>
            <a:pathLst>
              <a:path w="4286884" h="4298315">
                <a:moveTo>
                  <a:pt x="4286699" y="4298099"/>
                </a:moveTo>
                <a:lnTo>
                  <a:pt x="0" y="0"/>
                </a:lnTo>
                <a:lnTo>
                  <a:pt x="4286699" y="0"/>
                </a:lnTo>
                <a:lnTo>
                  <a:pt x="4286699" y="42980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5618399" y="1236468"/>
            <a:ext cx="808990" cy="808990"/>
          </a:xfrm>
          <a:custGeom>
            <a:avLst/>
            <a:gdLst/>
            <a:ahLst/>
            <a:cxnLst/>
            <a:rect l="l" t="t" r="r" b="b"/>
            <a:pathLst>
              <a:path w="808989"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849856" y="1443955"/>
            <a:ext cx="808990" cy="808990"/>
          </a:xfrm>
          <a:custGeom>
            <a:avLst/>
            <a:gdLst/>
            <a:ahLst/>
            <a:cxnLst/>
            <a:rect l="l" t="t" r="r" b="b"/>
            <a:pathLst>
              <a:path w="808990" h="808989">
                <a:moveTo>
                  <a:pt x="808799" y="808800"/>
                </a:moveTo>
                <a:lnTo>
                  <a:pt x="0" y="0"/>
                </a:lnTo>
                <a:lnTo>
                  <a:pt x="404399" y="0"/>
                </a:lnTo>
                <a:lnTo>
                  <a:pt x="808799" y="40440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987080" y="2469465"/>
            <a:ext cx="808990" cy="808990"/>
          </a:xfrm>
          <a:custGeom>
            <a:avLst/>
            <a:gdLst/>
            <a:ahLst/>
            <a:cxnLst/>
            <a:rect l="l" t="t" r="r" b="b"/>
            <a:pathLst>
              <a:path w="808990" h="808989">
                <a:moveTo>
                  <a:pt x="808800" y="808799"/>
                </a:moveTo>
                <a:lnTo>
                  <a:pt x="404399" y="808799"/>
                </a:lnTo>
                <a:lnTo>
                  <a:pt x="0" y="404399"/>
                </a:lnTo>
                <a:lnTo>
                  <a:pt x="0" y="0"/>
                </a:lnTo>
                <a:lnTo>
                  <a:pt x="808800"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6222114" y="2676952"/>
            <a:ext cx="808990" cy="808990"/>
          </a:xfrm>
          <a:custGeom>
            <a:avLst/>
            <a:gdLst/>
            <a:ahLst/>
            <a:cxnLst/>
            <a:rect l="l" t="t" r="r" b="b"/>
            <a:pathLst>
              <a:path w="808990" h="808989">
                <a:moveTo>
                  <a:pt x="808799" y="808800"/>
                </a:moveTo>
                <a:lnTo>
                  <a:pt x="0" y="0"/>
                </a:lnTo>
                <a:lnTo>
                  <a:pt x="404399" y="0"/>
                </a:lnTo>
                <a:lnTo>
                  <a:pt x="808799" y="404399"/>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6675341" y="1862017"/>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6908099" y="2069505"/>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6861140" y="2477810"/>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65266" y="2692963"/>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8145081" y="3308755"/>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047599" y="3095014"/>
            <a:ext cx="808990" cy="808990"/>
          </a:xfrm>
          <a:custGeom>
            <a:avLst/>
            <a:gdLst/>
            <a:ahLst/>
            <a:cxnLst/>
            <a:rect l="l" t="t" r="r" b="b"/>
            <a:pathLst>
              <a:path w="808990" h="808989">
                <a:moveTo>
                  <a:pt x="808799" y="808800"/>
                </a:moveTo>
                <a:lnTo>
                  <a:pt x="404399" y="808800"/>
                </a:lnTo>
                <a:lnTo>
                  <a:pt x="0" y="404400"/>
                </a:lnTo>
                <a:lnTo>
                  <a:pt x="0" y="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7276648" y="3302501"/>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7227413" y="3710806"/>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7462448" y="3918294"/>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8102490" y="3718472"/>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8334532" y="3925959"/>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8288290" y="4334264"/>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67349" y="0"/>
            <a:ext cx="5143500" cy="5143287"/>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txBox="1"/>
          <p:nvPr/>
        </p:nvSpPr>
        <p:spPr>
          <a:xfrm>
            <a:off x="1542599" y="2171801"/>
            <a:ext cx="2944771" cy="87459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2800" spc="250">
                <a:solidFill>
                  <a:srgbClr val="FFFFFF"/>
                </a:solidFill>
                <a:latin typeface="Calibri"/>
                <a:cs typeface="Calibri"/>
              </a:rPr>
              <a:t>Εξαρτήματα </a:t>
            </a:r>
            <a:r>
              <a:rPr lang="en-US" sz="2800" spc="250">
                <a:solidFill>
                  <a:srgbClr val="FFFFFF"/>
                </a:solidFill>
                <a:latin typeface="Calibri"/>
                <a:cs typeface="Calibri"/>
              </a:rPr>
              <a:t>	</a:t>
            </a:r>
            <a:r>
              <a:rPr lang="el-GR" sz="2800" spc="250">
                <a:solidFill>
                  <a:srgbClr val="FFFFFF"/>
                </a:solidFill>
                <a:latin typeface="Calibri"/>
                <a:cs typeface="Calibri"/>
              </a:rPr>
              <a:t>του </a:t>
            </a:r>
            <a:r>
              <a:rPr lang="en-US" sz="2800" spc="250">
                <a:solidFill>
                  <a:srgbClr val="FFFFFF"/>
                </a:solidFill>
                <a:latin typeface="Calibri"/>
                <a:cs typeface="Calibri"/>
              </a:rPr>
              <a:t>Master</a:t>
            </a:r>
            <a:endParaRPr lang="en-US" sz="2800">
              <a:latin typeface="Calibri"/>
              <a:cs typeface="Calibri"/>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3811075" cy="382156"/>
          </a:xfrm>
          <a:prstGeom prst="rect">
            <a:avLst/>
          </a:prstGeom>
        </p:spPr>
        <p:txBody>
          <a:bodyPr vert="horz" wrap="square" lIns="0" tIns="12700" rIns="0" bIns="0" rtlCol="0">
            <a:spAutoFit/>
          </a:bodyPr>
          <a:lstStyle/>
          <a:p>
            <a:pPr marL="12700">
              <a:lnSpc>
                <a:spcPct val="100000"/>
              </a:lnSpc>
              <a:spcBef>
                <a:spcPts val="100"/>
              </a:spcBef>
            </a:pPr>
            <a:r>
              <a:rPr lang="el-GR" sz="2400" spc="215"/>
              <a:t>Εξαρτήματα του </a:t>
            </a:r>
            <a:r>
              <a:rPr lang="en-US" sz="2400" spc="215"/>
              <a:t>Master</a:t>
            </a:r>
            <a:endParaRPr sz="2400"/>
          </a:p>
        </p:txBody>
      </p:sp>
      <p:sp>
        <p:nvSpPr>
          <p:cNvPr id="3" name="object 3"/>
          <p:cNvSpPr txBox="1"/>
          <p:nvPr/>
        </p:nvSpPr>
        <p:spPr>
          <a:xfrm>
            <a:off x="3875158" y="1603490"/>
            <a:ext cx="2250440" cy="1168400"/>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lgn="l"/>
                <a:tab pos="340995" algn="l"/>
              </a:tabLst>
            </a:pPr>
            <a:r>
              <a:rPr sz="1300" spc="15" err="1">
                <a:solidFill>
                  <a:srgbClr val="FFFFFF"/>
                </a:solidFill>
                <a:latin typeface="Tahoma"/>
                <a:cs typeface="Tahoma"/>
              </a:rPr>
              <a:t>Kube-apiserver</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sz="1300" spc="20" err="1">
                <a:solidFill>
                  <a:srgbClr val="FFFFFF"/>
                </a:solidFill>
                <a:latin typeface="Tahoma"/>
                <a:cs typeface="Tahoma"/>
              </a:rPr>
              <a:t>Etcd</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sz="1300" spc="10" err="1">
                <a:solidFill>
                  <a:srgbClr val="FFFFFF"/>
                </a:solidFill>
                <a:latin typeface="Tahoma"/>
                <a:cs typeface="Tahoma"/>
              </a:rPr>
              <a:t>Kube-controller-manager</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sz="1300" spc="10">
                <a:solidFill>
                  <a:srgbClr val="FFFFFF"/>
                </a:solidFill>
                <a:latin typeface="Tahoma"/>
                <a:cs typeface="Tahoma"/>
              </a:rPr>
              <a:t>Cloud-controller-manager</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sz="1300" spc="10" err="1">
                <a:solidFill>
                  <a:srgbClr val="FFFFFF"/>
                </a:solidFill>
                <a:latin typeface="Tahoma"/>
                <a:cs typeface="Tahoma"/>
              </a:rPr>
              <a:t>Kube-scheduler</a:t>
            </a:r>
            <a:endParaRPr sz="1300">
              <a:latin typeface="Tahoma"/>
              <a:cs typeface="Tahoma"/>
            </a:endParaRPr>
          </a:p>
        </p:txBody>
      </p:sp>
      <p:sp>
        <p:nvSpPr>
          <p:cNvPr id="4" name="object 4"/>
          <p:cNvSpPr/>
          <p:nvPr/>
        </p:nvSpPr>
        <p:spPr>
          <a:xfrm>
            <a:off x="1297500" y="1567549"/>
            <a:ext cx="2186144" cy="299472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2316480" cy="391160"/>
          </a:xfrm>
          <a:prstGeom prst="rect">
            <a:avLst/>
          </a:prstGeom>
        </p:spPr>
        <p:txBody>
          <a:bodyPr vert="horz" wrap="square" lIns="0" tIns="12700" rIns="0" bIns="0" rtlCol="0">
            <a:spAutoFit/>
          </a:bodyPr>
          <a:lstStyle/>
          <a:p>
            <a:pPr marL="12700">
              <a:lnSpc>
                <a:spcPct val="100000"/>
              </a:lnSpc>
              <a:spcBef>
                <a:spcPts val="100"/>
              </a:spcBef>
            </a:pPr>
            <a:r>
              <a:rPr sz="2400" spc="245"/>
              <a:t>kube-apiserver</a:t>
            </a:r>
            <a:endParaRPr sz="2400"/>
          </a:p>
        </p:txBody>
      </p:sp>
      <p:sp>
        <p:nvSpPr>
          <p:cNvPr id="3" name="object 3"/>
          <p:cNvSpPr txBox="1">
            <a:spLocks noGrp="1"/>
          </p:cNvSpPr>
          <p:nvPr>
            <p:ph type="body" idx="1"/>
          </p:nvPr>
        </p:nvSpPr>
        <p:spPr>
          <a:xfrm>
            <a:off x="908489" y="1600061"/>
            <a:ext cx="7327020" cy="2515047"/>
          </a:xfrm>
          <a:prstGeom prst="rect">
            <a:avLst/>
          </a:prstGeom>
        </p:spPr>
        <p:txBody>
          <a:bodyPr vert="horz" wrap="square" lIns="0" tIns="12700" rIns="0" bIns="0" rtlCol="0">
            <a:spAutoFit/>
          </a:bodyPr>
          <a:lstStyle/>
          <a:p>
            <a:pPr marL="474345" marR="140335">
              <a:lnSpc>
                <a:spcPct val="113300"/>
              </a:lnSpc>
              <a:spcBef>
                <a:spcPts val="100"/>
              </a:spcBef>
            </a:pPr>
            <a:r>
              <a:rPr lang="el-GR" sz="1600"/>
              <a:t>Ο διακομιστής API λειτουργεί ως σημείο εισόδου για όλες τις εντολές REST που χρησιμοποιούνται για τον</a:t>
            </a:r>
            <a:r>
              <a:rPr lang="en-US" sz="1600"/>
              <a:t> </a:t>
            </a:r>
            <a:r>
              <a:rPr lang="el-GR" sz="1600"/>
              <a:t>έλεγχο του </a:t>
            </a:r>
            <a:r>
              <a:rPr lang="en-US" sz="1600"/>
              <a:t>cluster. </a:t>
            </a:r>
            <a:r>
              <a:rPr lang="el-GR" sz="1600" spc="70"/>
              <a:t>Όλοι οι πελάτες, συμπεριλαμβανομένων των κόμβων</a:t>
            </a:r>
            <a:r>
              <a:rPr lang="en-US" sz="1600" spc="70"/>
              <a:t> (nodes)</a:t>
            </a:r>
            <a:r>
              <a:rPr lang="el-GR" sz="1600" spc="70"/>
              <a:t>, των χρηστών και άλλων εφαρμογών αλληλεπιδρούν με το kubernetes αυστηρά μέσω του διακομιστή API.</a:t>
            </a:r>
            <a:endParaRPr lang="en-US" sz="1600" spc="70"/>
          </a:p>
          <a:p>
            <a:pPr marL="474345" marR="140335">
              <a:lnSpc>
                <a:spcPct val="113300"/>
              </a:lnSpc>
              <a:spcBef>
                <a:spcPts val="100"/>
              </a:spcBef>
            </a:pPr>
            <a:endParaRPr lang="en-US" sz="1600" spc="70"/>
          </a:p>
          <a:p>
            <a:pPr marL="474345" marR="140335">
              <a:lnSpc>
                <a:spcPct val="113300"/>
              </a:lnSpc>
              <a:spcBef>
                <a:spcPts val="100"/>
              </a:spcBef>
            </a:pPr>
            <a:r>
              <a:rPr lang="el-GR" sz="1600" spc="-25"/>
              <a:t>Είναι ο πραγματικός πυρήνας του Kubernetes και ενεργεί ως gatekeeper στο σύμπλεγμα</a:t>
            </a:r>
            <a:r>
              <a:rPr lang="en-US" sz="1600" spc="-25"/>
              <a:t> (cluster)</a:t>
            </a:r>
            <a:r>
              <a:rPr lang="el-GR" sz="1600" spc="-25"/>
              <a:t> με το χειρισμό του ελέγχου ταυτότητας και της εξουσιοδότησης, την επικύρωση αιτημάτων</a:t>
            </a:r>
            <a:r>
              <a:rPr lang="en-US" sz="1600" spc="-25"/>
              <a:t> </a:t>
            </a:r>
            <a:r>
              <a:rPr lang="el-GR" sz="1600" spc="-25"/>
              <a:t>και τον έλεγχο αποδοχής</a:t>
            </a:r>
            <a:r>
              <a:rPr lang="en-US" sz="1600" spc="-25"/>
              <a:t>.</a:t>
            </a:r>
            <a:endParaRPr sz="160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70525" y="644933"/>
            <a:ext cx="711835" cy="39116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400" spc="280">
                <a:solidFill>
                  <a:srgbClr val="FFFFFF"/>
                </a:solidFill>
                <a:latin typeface="Calibri"/>
                <a:cs typeface="Calibri"/>
              </a:rPr>
              <a:t>etcd</a:t>
            </a:r>
            <a:endParaRPr sz="2400">
              <a:latin typeface="Calibri"/>
              <a:cs typeface="Calibri"/>
            </a:endParaRPr>
          </a:p>
        </p:txBody>
      </p:sp>
      <p:sp>
        <p:nvSpPr>
          <p:cNvPr id="3" name="object 3"/>
          <p:cNvSpPr txBox="1"/>
          <p:nvPr/>
        </p:nvSpPr>
        <p:spPr>
          <a:xfrm>
            <a:off x="1370525" y="1600061"/>
            <a:ext cx="6586855" cy="137653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25">
                <a:solidFill>
                  <a:srgbClr val="FFFFFF"/>
                </a:solidFill>
                <a:latin typeface="Tahoma"/>
                <a:cs typeface="Tahoma"/>
              </a:rPr>
              <a:t>Το Etcd λειτουργεί ως χώρος αποθήκευσης δεδομένων για το </a:t>
            </a:r>
            <a:r>
              <a:rPr lang="en-US" sz="1600" spc="25">
                <a:solidFill>
                  <a:srgbClr val="FFFFFF"/>
                </a:solidFill>
                <a:latin typeface="Tahoma"/>
                <a:cs typeface="Tahoma"/>
              </a:rPr>
              <a:t>Cluster</a:t>
            </a:r>
            <a:r>
              <a:rPr lang="el-GR" sz="1600" spc="25">
                <a:solidFill>
                  <a:srgbClr val="FFFFFF"/>
                </a:solidFill>
                <a:latin typeface="Tahoma"/>
                <a:cs typeface="Tahoma"/>
              </a:rPr>
              <a:t>. Παρέχει ένα απόλυτα συνεπές</a:t>
            </a:r>
            <a:r>
              <a:rPr lang="en-US" sz="1600" spc="25">
                <a:solidFill>
                  <a:srgbClr val="FFFFFF"/>
                </a:solidFill>
                <a:latin typeface="Tahoma"/>
                <a:cs typeface="Tahoma"/>
              </a:rPr>
              <a:t> (Strongly consistent)</a:t>
            </a:r>
            <a:r>
              <a:rPr lang="el-GR" sz="1600" spc="25">
                <a:solidFill>
                  <a:srgbClr val="FFFFFF"/>
                </a:solidFill>
                <a:latin typeface="Tahoma"/>
                <a:cs typeface="Tahoma"/>
              </a:rPr>
              <a:t>, κατανεμημένο σύστημα αποθήκευσης τιμών κλειδιού-τιμής (</a:t>
            </a:r>
            <a:r>
              <a:rPr lang="en-US" sz="1600" spc="25">
                <a:solidFill>
                  <a:srgbClr val="FFFFFF"/>
                </a:solidFill>
                <a:latin typeface="Tahoma"/>
                <a:cs typeface="Tahoma"/>
              </a:rPr>
              <a:t>key-value</a:t>
            </a:r>
            <a:r>
              <a:rPr lang="el-GR" sz="1600" spc="25">
                <a:solidFill>
                  <a:srgbClr val="FFFFFF"/>
                </a:solidFill>
                <a:latin typeface="Tahoma"/>
                <a:cs typeface="Tahoma"/>
              </a:rPr>
              <a:t>) που χρησιμοποιείται για να διατηρήσει συνεχές αποθηκευτικό χώρο του </a:t>
            </a:r>
            <a:r>
              <a:rPr lang="en-US" sz="1600" spc="25">
                <a:solidFill>
                  <a:srgbClr val="FFFFFF"/>
                </a:solidFill>
                <a:latin typeface="Tahoma"/>
                <a:cs typeface="Tahoma"/>
              </a:rPr>
              <a:t>Cluster</a:t>
            </a:r>
            <a:r>
              <a:rPr lang="el-GR" sz="1600" spc="25">
                <a:solidFill>
                  <a:srgbClr val="FFFFFF"/>
                </a:solidFill>
                <a:latin typeface="Tahoma"/>
                <a:cs typeface="Tahoma"/>
              </a:rPr>
              <a:t>.</a:t>
            </a:r>
            <a:endParaRPr sz="1600">
              <a:latin typeface="Tahoma"/>
              <a:cs typeface="Tahoma"/>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3919220" cy="391160"/>
          </a:xfrm>
          <a:prstGeom prst="rect">
            <a:avLst/>
          </a:prstGeom>
        </p:spPr>
        <p:txBody>
          <a:bodyPr vert="horz" wrap="square" lIns="0" tIns="12700" rIns="0" bIns="0" rtlCol="0">
            <a:spAutoFit/>
          </a:bodyPr>
          <a:lstStyle/>
          <a:p>
            <a:pPr marL="12700">
              <a:lnSpc>
                <a:spcPct val="100000"/>
              </a:lnSpc>
              <a:spcBef>
                <a:spcPts val="100"/>
              </a:spcBef>
            </a:pPr>
            <a:r>
              <a:rPr sz="2400" spc="265"/>
              <a:t>kube-controller-manager</a:t>
            </a:r>
            <a:endParaRPr sz="2400"/>
          </a:p>
        </p:txBody>
      </p:sp>
      <p:sp>
        <p:nvSpPr>
          <p:cNvPr id="3" name="object 3"/>
          <p:cNvSpPr txBox="1"/>
          <p:nvPr/>
        </p:nvSpPr>
        <p:spPr>
          <a:xfrm>
            <a:off x="1370525" y="1600061"/>
            <a:ext cx="6649084" cy="109831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a:solidFill>
                  <a:srgbClr val="FFFFFF"/>
                </a:solidFill>
                <a:latin typeface="Tahoma"/>
                <a:cs typeface="Tahoma"/>
              </a:rPr>
              <a:t>Είναι ένα στοιχείο που διαχειρίζεται όλους τους ελεγκτές του Kubernetes. Οι ελεγκτές είναι προγράμματα που εκτελούν ατέρμονους κύκλους και </a:t>
            </a:r>
            <a:r>
              <a:rPr lang="el-GR" sz="1600" spc="10">
                <a:solidFill>
                  <a:srgbClr val="FFFFFF"/>
                </a:solidFill>
                <a:latin typeface="Tahoma"/>
                <a:cs typeface="Tahoma"/>
              </a:rPr>
              <a:t>κατευθύνουν το </a:t>
            </a:r>
            <a:r>
              <a:rPr lang="en-US" sz="1600" spc="10">
                <a:solidFill>
                  <a:srgbClr val="FFFFFF"/>
                </a:solidFill>
                <a:latin typeface="Tahoma"/>
                <a:cs typeface="Tahoma"/>
              </a:rPr>
              <a:t>Cluster</a:t>
            </a:r>
            <a:r>
              <a:rPr lang="el-GR" sz="1600" spc="10">
                <a:solidFill>
                  <a:srgbClr val="FFFFFF"/>
                </a:solidFill>
                <a:latin typeface="Tahoma"/>
                <a:cs typeface="Tahoma"/>
              </a:rPr>
              <a:t> προς την επιθυμητή κατάσταση μέσω του </a:t>
            </a:r>
            <a:r>
              <a:rPr lang="en-US" sz="1600" spc="10">
                <a:solidFill>
                  <a:srgbClr val="FFFFFF"/>
                </a:solidFill>
                <a:latin typeface="Tahoma"/>
                <a:cs typeface="Tahoma"/>
              </a:rPr>
              <a:t>API Server</a:t>
            </a:r>
            <a:r>
              <a:rPr lang="el-GR" sz="1600" spc="10">
                <a:solidFill>
                  <a:srgbClr val="FFFFFF"/>
                </a:solidFill>
                <a:latin typeface="Tahoma"/>
                <a:cs typeface="Tahoma"/>
              </a:rPr>
              <a:t>.</a:t>
            </a:r>
            <a:endParaRPr lang="en-US" sz="1600">
              <a:latin typeface="Tahoma"/>
              <a:cs typeface="Tahoma"/>
            </a:endParaRPr>
          </a:p>
        </p:txBody>
      </p:sp>
      <p:sp>
        <p:nvSpPr>
          <p:cNvPr id="4" name="object 4"/>
          <p:cNvSpPr txBox="1"/>
          <p:nvPr/>
        </p:nvSpPr>
        <p:spPr>
          <a:xfrm>
            <a:off x="1370525" y="3099754"/>
            <a:ext cx="6739890" cy="514350"/>
          </a:xfrm>
          <a:prstGeom prst="rect">
            <a:avLst/>
          </a:prstGeom>
        </p:spPr>
        <p:txBody>
          <a:bodyPr vert="horz" wrap="square" lIns="0" tIns="692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545"/>
              </a:spcBef>
            </a:pPr>
            <a:r>
              <a:rPr sz="1600" spc="25">
                <a:solidFill>
                  <a:srgbClr val="FFFFFF"/>
                </a:solidFill>
                <a:latin typeface="Tahoma"/>
                <a:cs typeface="Tahoma"/>
              </a:rPr>
              <a:t>List</a:t>
            </a:r>
            <a:r>
              <a:rPr sz="1600" spc="-200">
                <a:solidFill>
                  <a:srgbClr val="FFFFFF"/>
                </a:solidFill>
                <a:latin typeface="Tahoma"/>
                <a:cs typeface="Tahoma"/>
              </a:rPr>
              <a:t> </a:t>
            </a:r>
            <a:r>
              <a:rPr sz="1600" spc="25">
                <a:solidFill>
                  <a:srgbClr val="FFFFFF"/>
                </a:solidFill>
                <a:latin typeface="Tahoma"/>
                <a:cs typeface="Tahoma"/>
              </a:rPr>
              <a:t>of</a:t>
            </a:r>
            <a:r>
              <a:rPr sz="1600" spc="-195">
                <a:solidFill>
                  <a:srgbClr val="FFFFFF"/>
                </a:solidFill>
                <a:latin typeface="Tahoma"/>
                <a:cs typeface="Tahoma"/>
              </a:rPr>
              <a:t> </a:t>
            </a:r>
            <a:r>
              <a:rPr sz="1600" spc="20">
                <a:solidFill>
                  <a:srgbClr val="FFFFFF"/>
                </a:solidFill>
                <a:latin typeface="Tahoma"/>
                <a:cs typeface="Tahoma"/>
              </a:rPr>
              <a:t>core</a:t>
            </a:r>
            <a:r>
              <a:rPr sz="1600" spc="-195">
                <a:solidFill>
                  <a:srgbClr val="FFFFFF"/>
                </a:solidFill>
                <a:latin typeface="Tahoma"/>
                <a:cs typeface="Tahoma"/>
              </a:rPr>
              <a:t> </a:t>
            </a:r>
            <a:r>
              <a:rPr sz="1600" spc="10">
                <a:solidFill>
                  <a:srgbClr val="FFFFFF"/>
                </a:solidFill>
                <a:latin typeface="Tahoma"/>
                <a:cs typeface="Tahoma"/>
              </a:rPr>
              <a:t>controllers:</a:t>
            </a:r>
            <a:endParaRPr sz="1600">
              <a:latin typeface="Tahoma"/>
              <a:cs typeface="Tahoma"/>
            </a:endParaRPr>
          </a:p>
          <a:p>
            <a:pPr marL="12700">
              <a:lnSpc>
                <a:spcPct val="100000"/>
              </a:lnSpc>
              <a:spcBef>
                <a:spcPts val="280"/>
              </a:spcBef>
            </a:pPr>
            <a:r>
              <a:rPr sz="1000" u="sng">
                <a:uFill>
                  <a:solidFill>
                    <a:srgbClr val="7890CD"/>
                  </a:solidFill>
                </a:uFill>
                <a:latin typeface="Tahoma"/>
                <a:cs typeface="Tahoma"/>
                <a:hlinkClick r:id="rId2">
                  <a:extLst>
                    <a:ext uri="{A12FA001-AC4F-418D-AE19-62706E023703}">
                      <ahyp:hlinkClr xmlns:ahyp="http://schemas.microsoft.com/office/drawing/2018/hyperlinkcolor" val="tx"/>
                    </a:ext>
                  </a:extLst>
                </a:hlinkClick>
              </a:rPr>
              <a:t>https://github.com/kubernetes/kubernetes/blob/master/cmd/kube-controller-manager/app/controllermanager.go#L332</a:t>
            </a:r>
            <a:endParaRPr sz="1000">
              <a:latin typeface="Tahoma"/>
              <a:cs typeface="Tahoma"/>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3996054" cy="391160"/>
          </a:xfrm>
          <a:prstGeom prst="rect">
            <a:avLst/>
          </a:prstGeom>
        </p:spPr>
        <p:txBody>
          <a:bodyPr vert="horz" wrap="square" lIns="0" tIns="12700" rIns="0" bIns="0" rtlCol="0">
            <a:spAutoFit/>
          </a:bodyPr>
          <a:lstStyle/>
          <a:p>
            <a:pPr marL="12700">
              <a:lnSpc>
                <a:spcPct val="100000"/>
              </a:lnSpc>
              <a:spcBef>
                <a:spcPts val="100"/>
              </a:spcBef>
            </a:pPr>
            <a:r>
              <a:rPr sz="2400" spc="254"/>
              <a:t>cloud-controller-manager</a:t>
            </a:r>
            <a:endParaRPr sz="2400"/>
          </a:p>
        </p:txBody>
      </p:sp>
      <p:sp>
        <p:nvSpPr>
          <p:cNvPr id="3" name="object 3"/>
          <p:cNvSpPr txBox="1">
            <a:spLocks noGrp="1"/>
          </p:cNvSpPr>
          <p:nvPr>
            <p:ph type="body" idx="1"/>
          </p:nvPr>
        </p:nvSpPr>
        <p:spPr>
          <a:xfrm>
            <a:off x="908489" y="1600061"/>
            <a:ext cx="7327020" cy="1654748"/>
          </a:xfrm>
          <a:prstGeom prst="rect">
            <a:avLst/>
          </a:prstGeom>
        </p:spPr>
        <p:txBody>
          <a:bodyPr vert="horz" wrap="square" lIns="0" tIns="12700" rIns="0" bIns="0" rtlCol="0">
            <a:spAutoFit/>
          </a:bodyPr>
          <a:lstStyle/>
          <a:p>
            <a:pPr marL="474345" marR="5080">
              <a:lnSpc>
                <a:spcPct val="113300"/>
              </a:lnSpc>
              <a:spcBef>
                <a:spcPts val="100"/>
              </a:spcBef>
            </a:pPr>
            <a:r>
              <a:rPr lang="el-GR" sz="1600"/>
              <a:t>Το cloud-controller-manager είναι ένας ελεγκτής</a:t>
            </a:r>
            <a:r>
              <a:rPr lang="en-US" sz="1600"/>
              <a:t> </a:t>
            </a:r>
            <a:r>
              <a:rPr lang="el-GR" sz="1600"/>
              <a:t>που παρέχει συγκεκριμένες πληροφορίες για τον πάροχο cloud και δυνατότητα ενσωμάτωσης στον βασικό βρόχο ελέγχου της συστοιχίας του Kubernetes. Οι ελεγκτές περιλαμβάνουν τα Node, Route, Service της συστοιχίας και προσθέτουν έναν επιπλέον ελεγκτή για το χειρισμό των PersistentVolumeLabels</a:t>
            </a:r>
            <a:r>
              <a:rPr lang="en-US" sz="1600"/>
              <a:t> (</a:t>
            </a:r>
            <a:r>
              <a:rPr lang="el-GR" sz="1600"/>
              <a:t>πληροφορίες για τον αποθηκευτικό χώρο του </a:t>
            </a:r>
            <a:r>
              <a:rPr lang="en-US" sz="1600"/>
              <a:t>cluster)</a:t>
            </a:r>
            <a:r>
              <a:rPr lang="el-GR" sz="1600"/>
              <a:t>.</a:t>
            </a:r>
            <a:endParaRPr lang="en-US" sz="160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2432685" cy="391160"/>
          </a:xfrm>
          <a:prstGeom prst="rect">
            <a:avLst/>
          </a:prstGeom>
        </p:spPr>
        <p:txBody>
          <a:bodyPr vert="horz" wrap="square" lIns="0" tIns="12700" rIns="0" bIns="0" rtlCol="0">
            <a:spAutoFit/>
          </a:bodyPr>
          <a:lstStyle/>
          <a:p>
            <a:pPr marL="12700">
              <a:lnSpc>
                <a:spcPct val="100000"/>
              </a:lnSpc>
              <a:spcBef>
                <a:spcPts val="100"/>
              </a:spcBef>
            </a:pPr>
            <a:r>
              <a:rPr sz="2400" spc="275"/>
              <a:t>kube-scheduler</a:t>
            </a:r>
            <a:endParaRPr sz="2400"/>
          </a:p>
        </p:txBody>
      </p:sp>
      <p:sp>
        <p:nvSpPr>
          <p:cNvPr id="3" name="object 3"/>
          <p:cNvSpPr txBox="1"/>
          <p:nvPr/>
        </p:nvSpPr>
        <p:spPr>
          <a:xfrm>
            <a:off x="1370525" y="1600061"/>
            <a:ext cx="6324600" cy="166757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15">
                <a:solidFill>
                  <a:srgbClr val="FFFFFF"/>
                </a:solidFill>
                <a:latin typeface="Tahoma"/>
                <a:cs typeface="Tahoma"/>
              </a:rPr>
              <a:t>Ο προγραμματιστής (scheduler) προγραμματίζει τα tasks στον εργατικό κόμβο (node). Αποθηκεύει πληροφορίες σχετικά με τη χρήση πόρων για κάθε κόμβο</a:t>
            </a:r>
            <a:r>
              <a:rPr lang="en-US" sz="1600" spc="15">
                <a:solidFill>
                  <a:srgbClr val="FFFFFF"/>
                </a:solidFill>
                <a:latin typeface="Tahoma"/>
                <a:cs typeface="Tahoma"/>
              </a:rPr>
              <a:t> </a:t>
            </a:r>
            <a:r>
              <a:rPr lang="el-GR" sz="1600" spc="15">
                <a:solidFill>
                  <a:srgbClr val="FFFFFF"/>
                </a:solidFill>
                <a:latin typeface="Tahoma"/>
                <a:cs typeface="Tahoma"/>
              </a:rPr>
              <a:t>και είναι υπεύθυνος</a:t>
            </a:r>
          </a:p>
          <a:p>
            <a:pPr marL="12700" marR="5080">
              <a:lnSpc>
                <a:spcPct val="113300"/>
              </a:lnSpc>
              <a:spcBef>
                <a:spcPts val="100"/>
              </a:spcBef>
            </a:pPr>
            <a:r>
              <a:rPr lang="el-GR" sz="1600" spc="15">
                <a:solidFill>
                  <a:srgbClr val="FFFFFF"/>
                </a:solidFill>
                <a:latin typeface="Tahoma"/>
                <a:cs typeface="Tahoma"/>
              </a:rPr>
              <a:t>για τη διανομή του φορτίου εργασίας. Βοηθά επίσης να παρακολουθείτε πώς αντιμετωπίζεται ο φόρτος εργασίας στους κόμβους του </a:t>
            </a:r>
            <a:r>
              <a:rPr lang="en-US" sz="1600" spc="15">
                <a:solidFill>
                  <a:srgbClr val="FFFFFF"/>
                </a:solidFill>
                <a:latin typeface="Tahoma"/>
                <a:cs typeface="Tahoma"/>
              </a:rPr>
              <a:t>Cluster.</a:t>
            </a:r>
            <a:endParaRPr lang="en-US" sz="1600">
              <a:latin typeface="Tahoma"/>
              <a:cs typeface="Tahoma"/>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438150"/>
            <a:ext cx="2432685" cy="391160"/>
          </a:xfrm>
          <a:prstGeom prst="rect">
            <a:avLst/>
          </a:prstGeom>
        </p:spPr>
        <p:txBody>
          <a:bodyPr vert="horz" wrap="square" lIns="0" tIns="12700" rIns="0" bIns="0" rtlCol="0">
            <a:spAutoFit/>
          </a:bodyPr>
          <a:lstStyle/>
          <a:p>
            <a:pPr marL="12700">
              <a:lnSpc>
                <a:spcPct val="100000"/>
              </a:lnSpc>
              <a:spcBef>
                <a:spcPts val="100"/>
              </a:spcBef>
            </a:pPr>
            <a:r>
              <a:rPr sz="2400" spc="275"/>
              <a:t>kube-scheduler</a:t>
            </a:r>
            <a:endParaRPr sz="2400"/>
          </a:p>
        </p:txBody>
      </p:sp>
      <p:pic>
        <p:nvPicPr>
          <p:cNvPr id="5" name="Εικόνα 4">
            <a:extLst>
              <a:ext uri="{FF2B5EF4-FFF2-40B4-BE49-F238E27FC236}">
                <a16:creationId xmlns:a16="http://schemas.microsoft.com/office/drawing/2014/main" id="{06CF7CBE-C669-0251-9ACD-856D6328A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036637"/>
            <a:ext cx="4472899" cy="4004310"/>
          </a:xfrm>
          <a:prstGeom prst="rect">
            <a:avLst/>
          </a:prstGeom>
        </p:spPr>
      </p:pic>
    </p:spTree>
    <p:extLst>
      <p:ext uri="{BB962C8B-B14F-4D97-AF65-F5344CB8AC3E}">
        <p14:creationId xmlns:p14="http://schemas.microsoft.com/office/powerpoint/2010/main" val="20851383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410"/>
            <a:ext cx="8229600" cy="857250"/>
          </a:xfrm>
        </p:spPr>
        <p:txBody>
          <a:bodyPr/>
          <a:lstStyle/>
          <a:p>
            <a:r>
              <a:rPr lang="el-GR"/>
              <a:t>Τι είναι το </a:t>
            </a:r>
            <a:r>
              <a:rPr lang="en-US"/>
              <a:t>Docker</a:t>
            </a:r>
          </a:p>
        </p:txBody>
      </p:sp>
      <p:sp>
        <p:nvSpPr>
          <p:cNvPr id="3" name="Content Placeholder 2"/>
          <p:cNvSpPr>
            <a:spLocks noGrp="1"/>
          </p:cNvSpPr>
          <p:nvPr>
            <p:ph idx="1"/>
          </p:nvPr>
        </p:nvSpPr>
        <p:spPr>
          <a:xfrm>
            <a:off x="457200" y="1063229"/>
            <a:ext cx="8229600" cy="2932611"/>
          </a:xfrm>
        </p:spPr>
        <p:txBody>
          <a:bodyPr>
            <a:normAutofit lnSpcReduction="10000"/>
          </a:bodyPr>
          <a:lstStyle/>
          <a:p>
            <a:pPr algn="ctr"/>
            <a:endParaRPr lang="en-US" sz="2600"/>
          </a:p>
          <a:p>
            <a:pPr algn="ctr"/>
            <a:r>
              <a:rPr lang="el-GR" sz="2600"/>
              <a:t>Το Docker είναι μια πλατφόρμα δοχειοποίησης (containerization), η οποία συσκευάζει την εφαρμογή σας και όλες τις απαιτούμενες εξαρτήσεις της μαζί σε μορφή ενός </a:t>
            </a:r>
            <a:r>
              <a:rPr lang="en-US" sz="2600" b="1"/>
              <a:t>D</a:t>
            </a:r>
            <a:r>
              <a:rPr lang="el-GR" sz="2600" b="1"/>
              <a:t>ocker container</a:t>
            </a:r>
            <a:r>
              <a:rPr lang="el-GR" sz="2600"/>
              <a:t>. Χρησιμοποιώντας τα </a:t>
            </a:r>
            <a:r>
              <a:rPr lang="el-GR" sz="2600" b="1"/>
              <a:t>δοχεία (Containers)</a:t>
            </a:r>
            <a:r>
              <a:rPr lang="el-GR" sz="2600"/>
              <a:t>,</a:t>
            </a:r>
            <a:r>
              <a:rPr lang="el-GR" sz="2600" b="1"/>
              <a:t> </a:t>
            </a:r>
            <a:r>
              <a:rPr lang="el-GR" sz="2600"/>
              <a:t>το Docker απλοποιεί τη διαδικασία ανάπτυξης και λειτουργίας εφαρμογών. </a:t>
            </a:r>
            <a:endParaRPr lang="en-US" sz="2600"/>
          </a:p>
        </p:txBody>
      </p:sp>
    </p:spTree>
    <p:extLst>
      <p:ext uri="{BB962C8B-B14F-4D97-AF65-F5344CB8AC3E}">
        <p14:creationId xmlns:p14="http://schemas.microsoft.com/office/powerpoint/2010/main" val="125501838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6400" y="0"/>
            <a:ext cx="4737735" cy="4734560"/>
          </a:xfrm>
          <a:custGeom>
            <a:avLst/>
            <a:gdLst/>
            <a:ahLst/>
            <a:cxnLst/>
            <a:rect l="l" t="t" r="r" b="b"/>
            <a:pathLst>
              <a:path w="4737734" h="4734560">
                <a:moveTo>
                  <a:pt x="4737599" y="4733999"/>
                </a:moveTo>
                <a:lnTo>
                  <a:pt x="0" y="0"/>
                </a:lnTo>
                <a:lnTo>
                  <a:pt x="2393956" y="0"/>
                </a:lnTo>
                <a:lnTo>
                  <a:pt x="4737599" y="2341862"/>
                </a:lnTo>
                <a:lnTo>
                  <a:pt x="4737599" y="47339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846825" y="0"/>
            <a:ext cx="4286885" cy="4298315"/>
          </a:xfrm>
          <a:custGeom>
            <a:avLst/>
            <a:gdLst/>
            <a:ahLst/>
            <a:cxnLst/>
            <a:rect l="l" t="t" r="r" b="b"/>
            <a:pathLst>
              <a:path w="4286884" h="4298315">
                <a:moveTo>
                  <a:pt x="4286699" y="4298099"/>
                </a:moveTo>
                <a:lnTo>
                  <a:pt x="0" y="0"/>
                </a:lnTo>
                <a:lnTo>
                  <a:pt x="4286699" y="0"/>
                </a:lnTo>
                <a:lnTo>
                  <a:pt x="4286699" y="42980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5618399" y="1236468"/>
            <a:ext cx="808990" cy="808990"/>
          </a:xfrm>
          <a:custGeom>
            <a:avLst/>
            <a:gdLst/>
            <a:ahLst/>
            <a:cxnLst/>
            <a:rect l="l" t="t" r="r" b="b"/>
            <a:pathLst>
              <a:path w="808989"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849856" y="1443955"/>
            <a:ext cx="808990" cy="808990"/>
          </a:xfrm>
          <a:custGeom>
            <a:avLst/>
            <a:gdLst/>
            <a:ahLst/>
            <a:cxnLst/>
            <a:rect l="l" t="t" r="r" b="b"/>
            <a:pathLst>
              <a:path w="808990" h="808989">
                <a:moveTo>
                  <a:pt x="808799" y="808800"/>
                </a:moveTo>
                <a:lnTo>
                  <a:pt x="0" y="0"/>
                </a:lnTo>
                <a:lnTo>
                  <a:pt x="404399" y="0"/>
                </a:lnTo>
                <a:lnTo>
                  <a:pt x="808799" y="40440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987080" y="2469465"/>
            <a:ext cx="808990" cy="808990"/>
          </a:xfrm>
          <a:custGeom>
            <a:avLst/>
            <a:gdLst/>
            <a:ahLst/>
            <a:cxnLst/>
            <a:rect l="l" t="t" r="r" b="b"/>
            <a:pathLst>
              <a:path w="808990" h="808989">
                <a:moveTo>
                  <a:pt x="808800" y="808799"/>
                </a:moveTo>
                <a:lnTo>
                  <a:pt x="404399" y="808799"/>
                </a:lnTo>
                <a:lnTo>
                  <a:pt x="0" y="404399"/>
                </a:lnTo>
                <a:lnTo>
                  <a:pt x="0" y="0"/>
                </a:lnTo>
                <a:lnTo>
                  <a:pt x="808800"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6222114" y="2676952"/>
            <a:ext cx="808990" cy="808990"/>
          </a:xfrm>
          <a:custGeom>
            <a:avLst/>
            <a:gdLst/>
            <a:ahLst/>
            <a:cxnLst/>
            <a:rect l="l" t="t" r="r" b="b"/>
            <a:pathLst>
              <a:path w="808990" h="808989">
                <a:moveTo>
                  <a:pt x="808799" y="808800"/>
                </a:moveTo>
                <a:lnTo>
                  <a:pt x="0" y="0"/>
                </a:lnTo>
                <a:lnTo>
                  <a:pt x="404399" y="0"/>
                </a:lnTo>
                <a:lnTo>
                  <a:pt x="808799" y="404399"/>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6675341" y="1862017"/>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6908099" y="2069505"/>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6861140" y="2477810"/>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65266" y="2692963"/>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8145081" y="3308755"/>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047599" y="3095014"/>
            <a:ext cx="808990" cy="808990"/>
          </a:xfrm>
          <a:custGeom>
            <a:avLst/>
            <a:gdLst/>
            <a:ahLst/>
            <a:cxnLst/>
            <a:rect l="l" t="t" r="r" b="b"/>
            <a:pathLst>
              <a:path w="808990" h="808989">
                <a:moveTo>
                  <a:pt x="808799" y="808800"/>
                </a:moveTo>
                <a:lnTo>
                  <a:pt x="404399" y="808800"/>
                </a:lnTo>
                <a:lnTo>
                  <a:pt x="0" y="404400"/>
                </a:lnTo>
                <a:lnTo>
                  <a:pt x="0" y="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7276648" y="3302501"/>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7227413" y="3710806"/>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7462448" y="3918294"/>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8102490" y="3718472"/>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8334532" y="3925959"/>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8288290" y="4334264"/>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67349" y="0"/>
            <a:ext cx="5143500" cy="5143287"/>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txBox="1"/>
          <p:nvPr/>
        </p:nvSpPr>
        <p:spPr>
          <a:xfrm>
            <a:off x="1656325" y="2171801"/>
            <a:ext cx="2773680" cy="87459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2800" spc="365">
                <a:solidFill>
                  <a:srgbClr val="FFFFFF"/>
                </a:solidFill>
                <a:latin typeface="Calibri"/>
                <a:cs typeface="Calibri"/>
              </a:rPr>
              <a:t>Εξαρτήματα </a:t>
            </a:r>
            <a:r>
              <a:rPr lang="en-US" sz="2800" spc="365">
                <a:solidFill>
                  <a:srgbClr val="FFFFFF"/>
                </a:solidFill>
                <a:latin typeface="Calibri"/>
                <a:cs typeface="Calibri"/>
              </a:rPr>
              <a:t>	</a:t>
            </a:r>
            <a:r>
              <a:rPr lang="el-GR" sz="2800" spc="365">
                <a:solidFill>
                  <a:srgbClr val="FFFFFF"/>
                </a:solidFill>
                <a:latin typeface="Calibri"/>
                <a:cs typeface="Calibri"/>
              </a:rPr>
              <a:t>του </a:t>
            </a:r>
            <a:r>
              <a:rPr lang="en-US" sz="2800" spc="365">
                <a:solidFill>
                  <a:srgbClr val="FFFFFF"/>
                </a:solidFill>
                <a:latin typeface="Calibri"/>
                <a:cs typeface="Calibri"/>
              </a:rPr>
              <a:t>Node</a:t>
            </a:r>
            <a:endParaRPr sz="2800">
              <a:latin typeface="Calibri"/>
              <a:cs typeface="Calibri"/>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2936240" cy="751488"/>
          </a:xfrm>
          <a:prstGeom prst="rect">
            <a:avLst/>
          </a:prstGeom>
        </p:spPr>
        <p:txBody>
          <a:bodyPr vert="horz" wrap="square" lIns="0" tIns="12700" rIns="0" bIns="0" rtlCol="0">
            <a:spAutoFit/>
          </a:bodyPr>
          <a:lstStyle/>
          <a:p>
            <a:pPr marL="12700">
              <a:lnSpc>
                <a:spcPct val="100000"/>
              </a:lnSpc>
              <a:spcBef>
                <a:spcPts val="100"/>
              </a:spcBef>
            </a:pPr>
            <a:r>
              <a:rPr lang="el-GR" sz="2400" spc="365">
                <a:solidFill>
                  <a:srgbClr val="FFFFFF"/>
                </a:solidFill>
                <a:latin typeface="Calibri"/>
                <a:cs typeface="Calibri"/>
              </a:rPr>
              <a:t>Εξαρτήματα 	του </a:t>
            </a:r>
            <a:r>
              <a:rPr lang="en-US" sz="2400" spc="365">
                <a:solidFill>
                  <a:srgbClr val="FFFFFF"/>
                </a:solidFill>
                <a:latin typeface="Calibri"/>
                <a:cs typeface="Calibri"/>
              </a:rPr>
              <a:t>Node</a:t>
            </a:r>
            <a:endParaRPr lang="en-US" sz="2400">
              <a:latin typeface="Calibri"/>
              <a:cs typeface="Calibri"/>
            </a:endParaRPr>
          </a:p>
        </p:txBody>
      </p:sp>
      <p:sp>
        <p:nvSpPr>
          <p:cNvPr id="3" name="object 3"/>
          <p:cNvSpPr txBox="1"/>
          <p:nvPr/>
        </p:nvSpPr>
        <p:spPr>
          <a:xfrm>
            <a:off x="3920983" y="1603490"/>
            <a:ext cx="2205990" cy="711200"/>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lgn="l"/>
                <a:tab pos="340995" algn="l"/>
              </a:tabLst>
            </a:pPr>
            <a:r>
              <a:rPr sz="1300" spc="25" err="1">
                <a:solidFill>
                  <a:srgbClr val="FFFFFF"/>
                </a:solidFill>
                <a:latin typeface="Tahoma"/>
                <a:cs typeface="Tahoma"/>
              </a:rPr>
              <a:t>Kubelet</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sz="1300" spc="20" err="1">
                <a:solidFill>
                  <a:srgbClr val="FFFFFF"/>
                </a:solidFill>
                <a:latin typeface="Tahoma"/>
                <a:cs typeface="Tahoma"/>
              </a:rPr>
              <a:t>Kube-proxy</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sz="1300" spc="25">
                <a:solidFill>
                  <a:srgbClr val="FFFFFF"/>
                </a:solidFill>
                <a:latin typeface="Tahoma"/>
                <a:cs typeface="Tahoma"/>
              </a:rPr>
              <a:t>Container</a:t>
            </a:r>
            <a:r>
              <a:rPr sz="1300" spc="-195">
                <a:solidFill>
                  <a:srgbClr val="FFFFFF"/>
                </a:solidFill>
                <a:latin typeface="Tahoma"/>
                <a:cs typeface="Tahoma"/>
              </a:rPr>
              <a:t> </a:t>
            </a:r>
            <a:r>
              <a:rPr sz="1300" spc="15">
                <a:solidFill>
                  <a:srgbClr val="FFFFFF"/>
                </a:solidFill>
                <a:latin typeface="Tahoma"/>
                <a:cs typeface="Tahoma"/>
              </a:rPr>
              <a:t>runtime</a:t>
            </a:r>
            <a:r>
              <a:rPr sz="1300" spc="-195">
                <a:solidFill>
                  <a:srgbClr val="FFFFFF"/>
                </a:solidFill>
                <a:latin typeface="Tahoma"/>
                <a:cs typeface="Tahoma"/>
              </a:rPr>
              <a:t> </a:t>
            </a:r>
            <a:r>
              <a:rPr sz="1300" spc="-5">
                <a:solidFill>
                  <a:srgbClr val="FFFFFF"/>
                </a:solidFill>
                <a:latin typeface="Tahoma"/>
                <a:cs typeface="Tahoma"/>
              </a:rPr>
              <a:t>engine</a:t>
            </a:r>
            <a:endParaRPr sz="1300">
              <a:latin typeface="Tahoma"/>
              <a:cs typeface="Tahoma"/>
            </a:endParaRPr>
          </a:p>
        </p:txBody>
      </p:sp>
      <p:sp>
        <p:nvSpPr>
          <p:cNvPr id="4" name="object 4"/>
          <p:cNvSpPr/>
          <p:nvPr/>
        </p:nvSpPr>
        <p:spPr>
          <a:xfrm>
            <a:off x="1297499" y="1567549"/>
            <a:ext cx="2421547" cy="29112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1194435" cy="391160"/>
          </a:xfrm>
          <a:prstGeom prst="rect">
            <a:avLst/>
          </a:prstGeom>
        </p:spPr>
        <p:txBody>
          <a:bodyPr vert="horz" wrap="square" lIns="0" tIns="12700" rIns="0" bIns="0" rtlCol="0">
            <a:spAutoFit/>
          </a:bodyPr>
          <a:lstStyle/>
          <a:p>
            <a:pPr marL="12700">
              <a:lnSpc>
                <a:spcPct val="100000"/>
              </a:lnSpc>
              <a:spcBef>
                <a:spcPts val="100"/>
              </a:spcBef>
            </a:pPr>
            <a:r>
              <a:rPr sz="2400" spc="260"/>
              <a:t>kubelet</a:t>
            </a:r>
            <a:endParaRPr sz="2400"/>
          </a:p>
        </p:txBody>
      </p:sp>
      <p:sp>
        <p:nvSpPr>
          <p:cNvPr id="3" name="object 3"/>
          <p:cNvSpPr txBox="1"/>
          <p:nvPr/>
        </p:nvSpPr>
        <p:spPr>
          <a:xfrm>
            <a:off x="1370525" y="1600061"/>
            <a:ext cx="6789420" cy="83292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40">
                <a:solidFill>
                  <a:srgbClr val="FFFFFF"/>
                </a:solidFill>
                <a:latin typeface="Tahoma"/>
                <a:cs typeface="Tahoma"/>
              </a:rPr>
              <a:t>Λαμβάνει τη διαμόρφωση ενός Pod (συλλογή απο containers)</a:t>
            </a:r>
          </a:p>
          <a:p>
            <a:pPr marL="12700" marR="5080">
              <a:lnSpc>
                <a:spcPct val="113300"/>
              </a:lnSpc>
              <a:spcBef>
                <a:spcPts val="100"/>
              </a:spcBef>
            </a:pPr>
            <a:r>
              <a:rPr lang="el-GR" sz="1600" spc="40">
                <a:solidFill>
                  <a:srgbClr val="FFFFFF"/>
                </a:solidFill>
                <a:latin typeface="Tahoma"/>
                <a:cs typeface="Tahoma"/>
              </a:rPr>
              <a:t>από τον διακομιστή API και διασφαλίζει ότι τα περιγραφόμενα δοχεία λειτουργούν και βρίσκονται σε ενεργή κατάσταση.</a:t>
            </a:r>
            <a:endParaRPr lang="en-US" sz="1600">
              <a:latin typeface="Tahoma"/>
              <a:cs typeface="Tahoma"/>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1769110" cy="391160"/>
          </a:xfrm>
          <a:prstGeom prst="rect">
            <a:avLst/>
          </a:prstGeom>
        </p:spPr>
        <p:txBody>
          <a:bodyPr vert="horz" wrap="square" lIns="0" tIns="12700" rIns="0" bIns="0" rtlCol="0">
            <a:spAutoFit/>
          </a:bodyPr>
          <a:lstStyle/>
          <a:p>
            <a:pPr marL="12700">
              <a:lnSpc>
                <a:spcPct val="100000"/>
              </a:lnSpc>
              <a:spcBef>
                <a:spcPts val="100"/>
              </a:spcBef>
            </a:pPr>
            <a:r>
              <a:rPr sz="2400" spc="265"/>
              <a:t>kube-proxy</a:t>
            </a:r>
            <a:endParaRPr sz="2400"/>
          </a:p>
        </p:txBody>
      </p:sp>
      <p:sp>
        <p:nvSpPr>
          <p:cNvPr id="3" name="object 3"/>
          <p:cNvSpPr txBox="1"/>
          <p:nvPr/>
        </p:nvSpPr>
        <p:spPr>
          <a:xfrm>
            <a:off x="1370525" y="1600061"/>
            <a:ext cx="5899150" cy="218476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10">
                <a:solidFill>
                  <a:srgbClr val="FFFFFF"/>
                </a:solidFill>
                <a:latin typeface="Tahoma"/>
                <a:cs typeface="Tahoma"/>
              </a:rPr>
              <a:t>Διαχειρίζεται τους κανόνες δικτύου σε κάθε κόμβο και εκτελεί την σύνδεση ή εξισορρόπηση φορτίου για </a:t>
            </a:r>
            <a:r>
              <a:rPr lang="en-US" sz="1600" spc="10">
                <a:solidFill>
                  <a:srgbClr val="FFFFFF"/>
                </a:solidFill>
                <a:latin typeface="Tahoma"/>
                <a:cs typeface="Tahoma"/>
              </a:rPr>
              <a:t>Clusters</a:t>
            </a:r>
            <a:r>
              <a:rPr lang="el-GR" sz="1600" spc="10">
                <a:solidFill>
                  <a:srgbClr val="FFFFFF"/>
                </a:solidFill>
                <a:latin typeface="Tahoma"/>
                <a:cs typeface="Tahoma"/>
              </a:rPr>
              <a:t>.</a:t>
            </a:r>
          </a:p>
          <a:p>
            <a:pPr marL="12700" marR="5080">
              <a:lnSpc>
                <a:spcPct val="113300"/>
              </a:lnSpc>
              <a:spcBef>
                <a:spcPts val="100"/>
              </a:spcBef>
            </a:pPr>
            <a:endParaRPr lang="en-US" sz="1650">
              <a:latin typeface="Times New Roman"/>
              <a:cs typeface="Times New Roman"/>
            </a:endParaRPr>
          </a:p>
          <a:p>
            <a:pPr marL="12700">
              <a:lnSpc>
                <a:spcPct val="100000"/>
              </a:lnSpc>
            </a:pPr>
            <a:r>
              <a:rPr lang="el-GR" sz="1600" spc="25">
                <a:solidFill>
                  <a:srgbClr val="FFFFFF"/>
                </a:solidFill>
                <a:latin typeface="Tahoma"/>
                <a:cs typeface="Tahoma"/>
              </a:rPr>
              <a:t>Διαθέσιμες λειτουργίες διακομιστή:</a:t>
            </a:r>
          </a:p>
          <a:p>
            <a:pPr marL="12700">
              <a:lnSpc>
                <a:spcPct val="100000"/>
              </a:lnSpc>
            </a:pPr>
            <a:endParaRPr lang="el-GR" sz="1650">
              <a:latin typeface="Times New Roman"/>
              <a:cs typeface="Times New Roman"/>
            </a:endParaRPr>
          </a:p>
          <a:p>
            <a:pPr marL="469900" indent="-351790">
              <a:lnSpc>
                <a:spcPct val="100000"/>
              </a:lnSpc>
              <a:buFont typeface="Arial"/>
              <a:buChar char="●"/>
              <a:tabLst>
                <a:tab pos="469265" algn="l"/>
                <a:tab pos="469900" algn="l"/>
              </a:tabLst>
            </a:pPr>
            <a:r>
              <a:rPr lang="en-US" sz="1600" spc="10" err="1">
                <a:solidFill>
                  <a:srgbClr val="FFFFFF"/>
                </a:solidFill>
                <a:latin typeface="Tahoma"/>
                <a:cs typeface="Tahoma"/>
              </a:rPr>
              <a:t>Userspace</a:t>
            </a:r>
            <a:endParaRPr lang="en-US" sz="1600">
              <a:latin typeface="Tahoma"/>
              <a:cs typeface="Tahoma"/>
            </a:endParaRPr>
          </a:p>
          <a:p>
            <a:pPr marL="469900" indent="-351790">
              <a:lnSpc>
                <a:spcPct val="100000"/>
              </a:lnSpc>
              <a:spcBef>
                <a:spcPts val="254"/>
              </a:spcBef>
              <a:buFont typeface="Arial"/>
              <a:buChar char="●"/>
              <a:tabLst>
                <a:tab pos="469265" algn="l"/>
                <a:tab pos="469900" algn="l"/>
              </a:tabLst>
            </a:pPr>
            <a:r>
              <a:rPr lang="en-US" sz="1600" spc="10">
                <a:solidFill>
                  <a:srgbClr val="FFFFFF"/>
                </a:solidFill>
                <a:latin typeface="Tahoma"/>
                <a:cs typeface="Tahoma"/>
              </a:rPr>
              <a:t>Iptables – ip configuration</a:t>
            </a:r>
            <a:endParaRPr lang="en-US" sz="1600">
              <a:latin typeface="Tahoma"/>
              <a:cs typeface="Tahoma"/>
            </a:endParaRPr>
          </a:p>
          <a:p>
            <a:pPr marL="469900" indent="-351790">
              <a:lnSpc>
                <a:spcPct val="100000"/>
              </a:lnSpc>
              <a:spcBef>
                <a:spcPts val="254"/>
              </a:spcBef>
              <a:buFont typeface="Arial"/>
              <a:buChar char="●"/>
              <a:tabLst>
                <a:tab pos="469265" algn="l"/>
                <a:tab pos="469900" algn="l"/>
              </a:tabLst>
            </a:pPr>
            <a:r>
              <a:rPr lang="en-US" sz="1600" spc="10" err="1">
                <a:solidFill>
                  <a:srgbClr val="FFFFFF"/>
                </a:solidFill>
                <a:latin typeface="Tahoma"/>
                <a:cs typeface="Tahoma"/>
              </a:rPr>
              <a:t>ipvs</a:t>
            </a:r>
            <a:r>
              <a:rPr lang="en-US" sz="1600" spc="-200">
                <a:solidFill>
                  <a:srgbClr val="FFFFFF"/>
                </a:solidFill>
                <a:latin typeface="Tahoma"/>
                <a:cs typeface="Tahoma"/>
              </a:rPr>
              <a:t> </a:t>
            </a:r>
            <a:r>
              <a:rPr lang="en-US" sz="1600" spc="-25">
                <a:solidFill>
                  <a:srgbClr val="FFFFFF"/>
                </a:solidFill>
                <a:latin typeface="Tahoma"/>
                <a:cs typeface="Tahoma"/>
              </a:rPr>
              <a:t>(alpha</a:t>
            </a:r>
            <a:r>
              <a:rPr lang="en-US" sz="1600" spc="-195">
                <a:solidFill>
                  <a:srgbClr val="FFFFFF"/>
                </a:solidFill>
                <a:latin typeface="Tahoma"/>
                <a:cs typeface="Tahoma"/>
              </a:rPr>
              <a:t> </a:t>
            </a:r>
            <a:r>
              <a:rPr lang="en-US" sz="1600" spc="20">
                <a:solidFill>
                  <a:srgbClr val="FFFFFF"/>
                </a:solidFill>
                <a:latin typeface="Tahoma"/>
                <a:cs typeface="Tahoma"/>
              </a:rPr>
              <a:t>in</a:t>
            </a:r>
            <a:r>
              <a:rPr lang="en-US" sz="1600" spc="-195">
                <a:solidFill>
                  <a:srgbClr val="FFFFFF"/>
                </a:solidFill>
                <a:latin typeface="Tahoma"/>
                <a:cs typeface="Tahoma"/>
              </a:rPr>
              <a:t> </a:t>
            </a:r>
            <a:r>
              <a:rPr lang="en-US" sz="1600" spc="-45">
                <a:solidFill>
                  <a:srgbClr val="FFFFFF"/>
                </a:solidFill>
                <a:latin typeface="Tahoma"/>
                <a:cs typeface="Tahoma"/>
              </a:rPr>
              <a:t>1.8) – load balancing</a:t>
            </a:r>
            <a:endParaRPr lang="en-US" sz="1600">
              <a:latin typeface="Tahoma"/>
              <a:cs typeface="Tahoma"/>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2965450" cy="391160"/>
          </a:xfrm>
          <a:prstGeom prst="rect">
            <a:avLst/>
          </a:prstGeom>
        </p:spPr>
        <p:txBody>
          <a:bodyPr vert="horz" wrap="square" lIns="0" tIns="12700" rIns="0" bIns="0" rtlCol="0">
            <a:spAutoFit/>
          </a:bodyPr>
          <a:lstStyle/>
          <a:p>
            <a:pPr marL="12700">
              <a:lnSpc>
                <a:spcPct val="100000"/>
              </a:lnSpc>
              <a:spcBef>
                <a:spcPts val="100"/>
              </a:spcBef>
            </a:pPr>
            <a:r>
              <a:rPr sz="2400" spc="254"/>
              <a:t>Container</a:t>
            </a:r>
            <a:r>
              <a:rPr sz="2400" spc="45"/>
              <a:t> </a:t>
            </a:r>
            <a:r>
              <a:rPr sz="2400" spc="325"/>
              <a:t>Runtime</a:t>
            </a:r>
            <a:endParaRPr sz="2400"/>
          </a:p>
        </p:txBody>
      </p:sp>
      <p:sp>
        <p:nvSpPr>
          <p:cNvPr id="3" name="object 3"/>
          <p:cNvSpPr txBox="1"/>
          <p:nvPr/>
        </p:nvSpPr>
        <p:spPr>
          <a:xfrm>
            <a:off x="1370525" y="1603490"/>
            <a:ext cx="6302375" cy="163288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5399"/>
              </a:lnSpc>
              <a:spcBef>
                <a:spcPts val="100"/>
              </a:spcBef>
            </a:pPr>
            <a:r>
              <a:rPr lang="el-GR" sz="1300" spc="55">
                <a:solidFill>
                  <a:srgbClr val="FFFFFF"/>
                </a:solidFill>
                <a:latin typeface="Tahoma"/>
                <a:cs typeface="Tahoma"/>
              </a:rPr>
              <a:t>Το λογισμικό που είναι υπεύθυνο για τη</a:t>
            </a:r>
            <a:r>
              <a:rPr lang="en-US" sz="1300" spc="55">
                <a:solidFill>
                  <a:srgbClr val="FFFFFF"/>
                </a:solidFill>
                <a:latin typeface="Tahoma"/>
                <a:cs typeface="Tahoma"/>
              </a:rPr>
              <a:t> </a:t>
            </a:r>
            <a:r>
              <a:rPr lang="el-GR" sz="1300" spc="55">
                <a:solidFill>
                  <a:srgbClr val="FFFFFF"/>
                </a:solidFill>
                <a:latin typeface="Tahoma"/>
                <a:cs typeface="Tahoma"/>
              </a:rPr>
              <a:t>διαχείριση και εκτέλεση δοχείων</a:t>
            </a:r>
          </a:p>
          <a:p>
            <a:pPr marL="12700" marR="5080">
              <a:lnSpc>
                <a:spcPct val="115399"/>
              </a:lnSpc>
              <a:spcBef>
                <a:spcPts val="100"/>
              </a:spcBef>
            </a:pPr>
            <a:endParaRPr lang="en-US" sz="1550">
              <a:latin typeface="Times New Roman"/>
              <a:cs typeface="Times New Roman"/>
            </a:endParaRPr>
          </a:p>
          <a:p>
            <a:pPr marL="469900" indent="-328295">
              <a:lnSpc>
                <a:spcPct val="100000"/>
              </a:lnSpc>
              <a:buFont typeface="Arial"/>
              <a:buChar char="●"/>
              <a:tabLst>
                <a:tab pos="469265" algn="l"/>
                <a:tab pos="469900" algn="l"/>
              </a:tabLst>
            </a:pPr>
            <a:r>
              <a:rPr sz="1300" spc="20" err="1">
                <a:solidFill>
                  <a:srgbClr val="FFFFFF"/>
                </a:solidFill>
                <a:latin typeface="Tahoma"/>
                <a:cs typeface="Tahoma"/>
              </a:rPr>
              <a:t>Containerd</a:t>
            </a:r>
            <a:r>
              <a:rPr sz="1300" spc="-165">
                <a:solidFill>
                  <a:srgbClr val="FFFFFF"/>
                </a:solidFill>
                <a:latin typeface="Tahoma"/>
                <a:cs typeface="Tahoma"/>
              </a:rPr>
              <a:t> </a:t>
            </a:r>
            <a:r>
              <a:rPr sz="1300" spc="-15">
                <a:solidFill>
                  <a:srgbClr val="FFFFFF"/>
                </a:solidFill>
                <a:latin typeface="Tahoma"/>
                <a:cs typeface="Tahoma"/>
              </a:rPr>
              <a:t>(docker)</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35">
                <a:solidFill>
                  <a:srgbClr val="FFFFFF"/>
                </a:solidFill>
                <a:latin typeface="Tahoma"/>
                <a:cs typeface="Tahoma"/>
              </a:rPr>
              <a:t>Cri-o</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35">
                <a:solidFill>
                  <a:srgbClr val="FFFFFF"/>
                </a:solidFill>
                <a:latin typeface="Tahoma"/>
                <a:cs typeface="Tahoma"/>
              </a:rPr>
              <a:t>Rkt</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30">
                <a:solidFill>
                  <a:srgbClr val="FFFFFF"/>
                </a:solidFill>
                <a:latin typeface="Tahoma"/>
                <a:cs typeface="Tahoma"/>
              </a:rPr>
              <a:t>Kata</a:t>
            </a:r>
            <a:r>
              <a:rPr sz="1300" spc="-165">
                <a:solidFill>
                  <a:srgbClr val="FFFFFF"/>
                </a:solidFill>
                <a:latin typeface="Tahoma"/>
                <a:cs typeface="Tahoma"/>
              </a:rPr>
              <a:t> </a:t>
            </a:r>
            <a:r>
              <a:rPr sz="1300" spc="5">
                <a:solidFill>
                  <a:srgbClr val="FFFFFF"/>
                </a:solidFill>
                <a:latin typeface="Tahoma"/>
                <a:cs typeface="Tahoma"/>
              </a:rPr>
              <a:t>(formerly</a:t>
            </a:r>
            <a:r>
              <a:rPr sz="1300" spc="-160">
                <a:solidFill>
                  <a:srgbClr val="FFFFFF"/>
                </a:solidFill>
                <a:latin typeface="Tahoma"/>
                <a:cs typeface="Tahoma"/>
              </a:rPr>
              <a:t> </a:t>
            </a:r>
            <a:r>
              <a:rPr sz="1300" spc="10">
                <a:solidFill>
                  <a:srgbClr val="FFFFFF"/>
                </a:solidFill>
                <a:latin typeface="Tahoma"/>
                <a:cs typeface="Tahoma"/>
              </a:rPr>
              <a:t>clear</a:t>
            </a:r>
            <a:r>
              <a:rPr sz="1300" spc="-160">
                <a:solidFill>
                  <a:srgbClr val="FFFFFF"/>
                </a:solidFill>
                <a:latin typeface="Tahoma"/>
                <a:cs typeface="Tahoma"/>
              </a:rPr>
              <a:t> </a:t>
            </a:r>
            <a:r>
              <a:rPr sz="1300" spc="-10">
                <a:solidFill>
                  <a:srgbClr val="FFFFFF"/>
                </a:solidFill>
                <a:latin typeface="Tahoma"/>
                <a:cs typeface="Tahoma"/>
              </a:rPr>
              <a:t>and</a:t>
            </a:r>
            <a:r>
              <a:rPr sz="1300" spc="-160">
                <a:solidFill>
                  <a:srgbClr val="FFFFFF"/>
                </a:solidFill>
                <a:latin typeface="Tahoma"/>
                <a:cs typeface="Tahoma"/>
              </a:rPr>
              <a:t> </a:t>
            </a:r>
            <a:r>
              <a:rPr sz="1300" spc="-10">
                <a:solidFill>
                  <a:srgbClr val="FFFFFF"/>
                </a:solidFill>
                <a:latin typeface="Tahoma"/>
                <a:cs typeface="Tahoma"/>
              </a:rPr>
              <a:t>hyper)</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45">
                <a:solidFill>
                  <a:srgbClr val="FFFFFF"/>
                </a:solidFill>
                <a:latin typeface="Tahoma"/>
                <a:cs typeface="Tahoma"/>
              </a:rPr>
              <a:t>Virtlet</a:t>
            </a:r>
            <a:r>
              <a:rPr sz="1300" spc="-165">
                <a:solidFill>
                  <a:srgbClr val="FFFFFF"/>
                </a:solidFill>
                <a:latin typeface="Tahoma"/>
                <a:cs typeface="Tahoma"/>
              </a:rPr>
              <a:t> </a:t>
            </a:r>
            <a:r>
              <a:rPr sz="1300" spc="65">
                <a:solidFill>
                  <a:srgbClr val="FFFFFF"/>
                </a:solidFill>
                <a:latin typeface="Tahoma"/>
                <a:cs typeface="Tahoma"/>
              </a:rPr>
              <a:t>(VM</a:t>
            </a:r>
            <a:r>
              <a:rPr sz="1300" spc="-160">
                <a:solidFill>
                  <a:srgbClr val="FFFFFF"/>
                </a:solidFill>
                <a:latin typeface="Tahoma"/>
                <a:cs typeface="Tahoma"/>
              </a:rPr>
              <a:t> </a:t>
            </a:r>
            <a:r>
              <a:rPr sz="1300" spc="15">
                <a:solidFill>
                  <a:srgbClr val="FFFFFF"/>
                </a:solidFill>
                <a:latin typeface="Tahoma"/>
                <a:cs typeface="Tahoma"/>
              </a:rPr>
              <a:t>CRI</a:t>
            </a:r>
            <a:r>
              <a:rPr sz="1300" spc="-160">
                <a:solidFill>
                  <a:srgbClr val="FFFFFF"/>
                </a:solidFill>
                <a:latin typeface="Tahoma"/>
                <a:cs typeface="Tahoma"/>
              </a:rPr>
              <a:t> </a:t>
            </a:r>
            <a:r>
              <a:rPr sz="1300" spc="10">
                <a:solidFill>
                  <a:srgbClr val="FFFFFF"/>
                </a:solidFill>
                <a:latin typeface="Tahoma"/>
                <a:cs typeface="Tahoma"/>
              </a:rPr>
              <a:t>compatible</a:t>
            </a:r>
            <a:r>
              <a:rPr sz="1300" spc="-160">
                <a:solidFill>
                  <a:srgbClr val="FFFFFF"/>
                </a:solidFill>
                <a:latin typeface="Tahoma"/>
                <a:cs typeface="Tahoma"/>
              </a:rPr>
              <a:t> </a:t>
            </a:r>
            <a:r>
              <a:rPr sz="1300">
                <a:solidFill>
                  <a:srgbClr val="FFFFFF"/>
                </a:solidFill>
                <a:latin typeface="Tahoma"/>
                <a:cs typeface="Tahoma"/>
              </a:rPr>
              <a:t>runtime)</a:t>
            </a:r>
            <a:endParaRPr sz="1300">
              <a:latin typeface="Tahoma"/>
              <a:cs typeface="Tahoma"/>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2929890" cy="391160"/>
          </a:xfrm>
          <a:prstGeom prst="rect">
            <a:avLst/>
          </a:prstGeom>
        </p:spPr>
        <p:txBody>
          <a:bodyPr vert="horz" wrap="square" lIns="0" tIns="12700" rIns="0" bIns="0" rtlCol="0">
            <a:spAutoFit/>
          </a:bodyPr>
          <a:lstStyle/>
          <a:p>
            <a:pPr marL="12700">
              <a:lnSpc>
                <a:spcPct val="100000"/>
              </a:lnSpc>
              <a:spcBef>
                <a:spcPts val="100"/>
              </a:spcBef>
            </a:pPr>
            <a:r>
              <a:rPr lang="el-GR" sz="2400" spc="235"/>
              <a:t>Επιπλέον παροχές</a:t>
            </a:r>
            <a:endParaRPr sz="2400"/>
          </a:p>
        </p:txBody>
      </p:sp>
      <p:sp>
        <p:nvSpPr>
          <p:cNvPr id="3" name="object 3"/>
          <p:cNvSpPr txBox="1"/>
          <p:nvPr/>
        </p:nvSpPr>
        <p:spPr>
          <a:xfrm>
            <a:off x="533400" y="1352550"/>
            <a:ext cx="7566025" cy="3102772"/>
          </a:xfrm>
          <a:prstGeom prst="rect">
            <a:avLst/>
          </a:prstGeom>
        </p:spPr>
        <p:txBody>
          <a:bodyPr vert="horz" wrap="square" lIns="0" tIns="450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8450" indent="-285750">
              <a:lnSpc>
                <a:spcPct val="100000"/>
              </a:lnSpc>
              <a:spcBef>
                <a:spcPts val="355"/>
              </a:spcBef>
              <a:buFont typeface="Arial" pitchFamily="34" charset="0"/>
              <a:buChar char="•"/>
            </a:pPr>
            <a:r>
              <a:rPr sz="1400" b="1" spc="-15" err="1">
                <a:solidFill>
                  <a:schemeClr val="bg1"/>
                </a:solidFill>
                <a:latin typeface="Tahoma" panose="020B0604030504040204" pitchFamily="34" charset="0"/>
                <a:ea typeface="Tahoma" panose="020B0604030504040204" pitchFamily="34" charset="0"/>
                <a:cs typeface="Tahoma" panose="020B0604030504040204" pitchFamily="34" charset="0"/>
              </a:rPr>
              <a:t>Kube-dns</a:t>
            </a:r>
            <a:r>
              <a:rPr sz="1400" b="1" spc="-140">
                <a:solidFill>
                  <a:schemeClr val="bg1"/>
                </a:solidFill>
                <a:latin typeface="Tahoma" panose="020B0604030504040204" pitchFamily="34" charset="0"/>
                <a:ea typeface="Tahoma" panose="020B0604030504040204" pitchFamily="34" charset="0"/>
                <a:cs typeface="Tahoma" panose="020B0604030504040204" pitchFamily="34" charset="0"/>
              </a:rPr>
              <a:t> </a:t>
            </a:r>
            <a:r>
              <a:rPr sz="1400" spc="-30">
                <a:solidFill>
                  <a:schemeClr val="bg1"/>
                </a:solidFill>
                <a:latin typeface="Tahoma" panose="020B0604030504040204" pitchFamily="34" charset="0"/>
                <a:ea typeface="Tahoma" panose="020B0604030504040204" pitchFamily="34" charset="0"/>
                <a:cs typeface="Tahoma" panose="020B0604030504040204" pitchFamily="34" charset="0"/>
              </a:rPr>
              <a:t>-</a:t>
            </a:r>
            <a:r>
              <a:rPr sz="1400" spc="-19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spc="25">
                <a:solidFill>
                  <a:schemeClr val="bg1"/>
                </a:solidFill>
                <a:latin typeface="Tahoma" panose="020B0604030504040204" pitchFamily="34" charset="0"/>
                <a:ea typeface="Tahoma" panose="020B0604030504040204" pitchFamily="34" charset="0"/>
                <a:cs typeface="Tahoma" panose="020B0604030504040204" pitchFamily="34" charset="0"/>
              </a:rPr>
              <a:t>Παρέχει υπηρεσίες DNS σε επίπεδο </a:t>
            </a:r>
            <a:r>
              <a:rPr lang="en-US" sz="1400" spc="25">
                <a:solidFill>
                  <a:schemeClr val="bg1"/>
                </a:solidFill>
                <a:latin typeface="Tahoma" panose="020B0604030504040204" pitchFamily="34" charset="0"/>
                <a:ea typeface="Tahoma" panose="020B0604030504040204" pitchFamily="34" charset="0"/>
                <a:cs typeface="Tahoma" panose="020B0604030504040204" pitchFamily="34" charset="0"/>
              </a:rPr>
              <a:t>Cluster</a:t>
            </a:r>
            <a:r>
              <a:rPr sz="1400" spc="-10">
                <a:solidFill>
                  <a:schemeClr val="bg1"/>
                </a:solidFill>
                <a:latin typeface="Tahoma" panose="020B0604030504040204" pitchFamily="34" charset="0"/>
                <a:ea typeface="Tahoma" panose="020B0604030504040204" pitchFamily="34" charset="0"/>
                <a:cs typeface="Tahoma" panose="020B0604030504040204" pitchFamily="34" charset="0"/>
              </a:rPr>
              <a:t>.</a:t>
            </a:r>
            <a:r>
              <a:rPr sz="1400" spc="-19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l-GR" sz="1400" spc="-19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98450" indent="-285750">
              <a:lnSpc>
                <a:spcPct val="100000"/>
              </a:lnSpc>
              <a:spcBef>
                <a:spcPts val="355"/>
              </a:spcBef>
              <a:buFont typeface="Arial" pitchFamily="34" charset="0"/>
              <a:buChar char="•"/>
            </a:pPr>
            <a:r>
              <a:rPr sz="1400" b="1" spc="-20" err="1">
                <a:solidFill>
                  <a:schemeClr val="bg1"/>
                </a:solidFill>
                <a:latin typeface="Tahoma" panose="020B0604030504040204" pitchFamily="34" charset="0"/>
                <a:ea typeface="Tahoma" panose="020B0604030504040204" pitchFamily="34" charset="0"/>
                <a:cs typeface="Tahoma" panose="020B0604030504040204" pitchFamily="34" charset="0"/>
              </a:rPr>
              <a:t>Kube-dashboard</a:t>
            </a:r>
            <a:r>
              <a:rPr sz="1400" b="1" spc="-140">
                <a:solidFill>
                  <a:schemeClr val="bg1"/>
                </a:solidFill>
                <a:latin typeface="Tahoma" panose="020B0604030504040204" pitchFamily="34" charset="0"/>
                <a:ea typeface="Tahoma" panose="020B0604030504040204" pitchFamily="34" charset="0"/>
                <a:cs typeface="Tahoma" panose="020B0604030504040204" pitchFamily="34" charset="0"/>
              </a:rPr>
              <a:t> </a:t>
            </a:r>
            <a:r>
              <a:rPr sz="1400" spc="-30">
                <a:solidFill>
                  <a:schemeClr val="bg1"/>
                </a:solidFill>
                <a:latin typeface="Tahoma" panose="020B0604030504040204" pitchFamily="34" charset="0"/>
                <a:ea typeface="Tahoma" panose="020B0604030504040204" pitchFamily="34" charset="0"/>
                <a:cs typeface="Tahoma" panose="020B0604030504040204" pitchFamily="34" charset="0"/>
              </a:rPr>
              <a:t>-</a:t>
            </a:r>
            <a:r>
              <a:rPr sz="1400" spc="-195">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spc="125">
                <a:solidFill>
                  <a:schemeClr val="bg1"/>
                </a:solidFill>
                <a:latin typeface="Tahoma" panose="020B0604030504040204" pitchFamily="34" charset="0"/>
                <a:ea typeface="Tahoma" panose="020B0604030504040204" pitchFamily="34" charset="0"/>
                <a:cs typeface="Tahoma" panose="020B0604030504040204" pitchFamily="34" charset="0"/>
              </a:rPr>
              <a:t>Ένα UI βασισμένο στον ιστό για το kubernetes.</a:t>
            </a:r>
            <a:endParaRPr lang="en-US" sz="1400" spc="125">
              <a:solidFill>
                <a:schemeClr val="bg1"/>
              </a:solidFill>
              <a:latin typeface="Tahoma" panose="020B0604030504040204" pitchFamily="34" charset="0"/>
              <a:ea typeface="Tahoma" panose="020B0604030504040204" pitchFamily="34" charset="0"/>
              <a:cs typeface="Tahoma" panose="020B0604030504040204" pitchFamily="34" charset="0"/>
            </a:endParaRPr>
          </a:p>
          <a:p>
            <a:pPr marL="298450" indent="-285750">
              <a:lnSpc>
                <a:spcPct val="100000"/>
              </a:lnSpc>
              <a:spcBef>
                <a:spcPts val="355"/>
              </a:spcBef>
              <a:buFont typeface="Arial" pitchFamily="34" charset="0"/>
              <a:buChar char="•"/>
            </a:pPr>
            <a:r>
              <a:rPr lang="el-GR" sz="1400" b="1" err="1">
                <a:solidFill>
                  <a:schemeClr val="bg1"/>
                </a:solidFill>
                <a:latin typeface="Tahoma" panose="020B0604030504040204" pitchFamily="34" charset="0"/>
                <a:ea typeface="Tahoma" panose="020B0604030504040204" pitchFamily="34" charset="0"/>
                <a:cs typeface="Tahoma" panose="020B0604030504040204" pitchFamily="34" charset="0"/>
              </a:rPr>
              <a:t>Pods</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Οι μικρότερες εκτελέσιμες μονάδες που δημιουργούνται και διαχειρίζονται από το Kubernetes. Ένα pod είναι μια ομάδα ενός ή περισσοτέρων δοχείων, με κοινόχρηστους πόρους αποθήκευσης/δικτύου και μια προδιαγραφή</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για το πώς να εκτελεστούν τα δοχεία.</a:t>
            </a:r>
          </a:p>
          <a:p>
            <a:pPr marL="298450" indent="-285750">
              <a:lnSpc>
                <a:spcPct val="100000"/>
              </a:lnSpc>
              <a:spcBef>
                <a:spcPts val="355"/>
              </a:spcBef>
              <a:buFont typeface="Arial" pitchFamily="34" charset="0"/>
              <a:buChar char="•"/>
            </a:pPr>
            <a:r>
              <a:rPr lang="el-GR" sz="1400" b="1">
                <a:solidFill>
                  <a:schemeClr val="bg1"/>
                </a:solidFill>
                <a:latin typeface="Tahoma" panose="020B0604030504040204" pitchFamily="34" charset="0"/>
                <a:ea typeface="Tahoma" panose="020B0604030504040204" pitchFamily="34" charset="0"/>
                <a:cs typeface="Tahoma" panose="020B0604030504040204" pitchFamily="34" charset="0"/>
              </a:rPr>
              <a:t>Υπηρεσίες και Ingress (Services and Ingress)</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r>
              <a:rPr lang="el-GR"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Οι υπηρεσίες ορίζουν ένα λογικό σύνολο από Pods και μια πολιτική με την οποία θα τα προσεγγίσουν. Αυτό</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επιτυγχάνεται χρησιμοποιώντας διευθύνσεις IP και ονόματα DNS. Από την</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άλλη πλευρά, το Ingress παρέχει εξωτερική πρόσβαση στις υπηρεσίες εντός</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μιας συστοιχίας, συνήθως μέσω HTTP.</a:t>
            </a:r>
          </a:p>
          <a:p>
            <a:pPr marL="298450" indent="-285750">
              <a:lnSpc>
                <a:spcPct val="100000"/>
              </a:lnSpc>
              <a:spcBef>
                <a:spcPts val="355"/>
              </a:spcBef>
              <a:buFont typeface="Arial" pitchFamily="34" charset="0"/>
              <a:buChar char="•"/>
            </a:pPr>
            <a:r>
              <a:rPr lang="el-GR" sz="1400" b="1" err="1">
                <a:solidFill>
                  <a:schemeClr val="bg1"/>
                </a:solidFill>
                <a:latin typeface="Tahoma" panose="020B0604030504040204" pitchFamily="34" charset="0"/>
                <a:ea typeface="Tahoma" panose="020B0604030504040204" pitchFamily="34" charset="0"/>
                <a:cs typeface="Tahoma" panose="020B0604030504040204" pitchFamily="34" charset="0"/>
              </a:rPr>
              <a:t>ConfigMaps and Secrets</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 Σας επιτρέπουν να αποθηκεύετε δεδομένα διαμόρφωσης και ευαίσθητες πληροφορίες ξεχωριστά από τον κώδικα της εφαρμογής</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σας</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l-GR" sz="14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98450" indent="-285750">
              <a:lnSpc>
                <a:spcPct val="100000"/>
              </a:lnSpc>
              <a:spcBef>
                <a:spcPts val="355"/>
              </a:spcBef>
              <a:buFont typeface="Arial" pitchFamily="34" charset="0"/>
              <a:buChar char="•"/>
            </a:pPr>
            <a:r>
              <a:rPr lang="el-GR" sz="1400" b="1">
                <a:solidFill>
                  <a:schemeClr val="bg1"/>
                </a:solidFill>
                <a:latin typeface="Tahoma" panose="020B0604030504040204" pitchFamily="34" charset="0"/>
                <a:ea typeface="Tahoma" panose="020B0604030504040204" pitchFamily="34" charset="0"/>
                <a:cs typeface="Tahoma" panose="020B0604030504040204" pitchFamily="34" charset="0"/>
              </a:rPr>
              <a:t>Τόμοι (Volumes)</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a:t>
            </a:r>
            <a:r>
              <a:rPr lang="el-GR" sz="1400">
                <a:solidFill>
                  <a:schemeClr val="bg1"/>
                </a:solidFill>
                <a:latin typeface="Tahoma" panose="020B0604030504040204" pitchFamily="34" charset="0"/>
                <a:ea typeface="Tahoma" panose="020B0604030504040204" pitchFamily="34" charset="0"/>
                <a:cs typeface="Tahoma" panose="020B0604030504040204" pitchFamily="34" charset="0"/>
              </a:rPr>
              <a:t> Παρέχουν έναν τρόπο αποθήκευσης δεδομένων που παράγονται και χρησιμοποιούνται από τα Pods.</a:t>
            </a:r>
            <a:endParaRPr sz="1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6400" y="0"/>
            <a:ext cx="4737735" cy="4734560"/>
          </a:xfrm>
          <a:custGeom>
            <a:avLst/>
            <a:gdLst/>
            <a:ahLst/>
            <a:cxnLst/>
            <a:rect l="l" t="t" r="r" b="b"/>
            <a:pathLst>
              <a:path w="4737734" h="4734560">
                <a:moveTo>
                  <a:pt x="4737599" y="4733999"/>
                </a:moveTo>
                <a:lnTo>
                  <a:pt x="0" y="0"/>
                </a:lnTo>
                <a:lnTo>
                  <a:pt x="2393956" y="0"/>
                </a:lnTo>
                <a:lnTo>
                  <a:pt x="4737599" y="2341862"/>
                </a:lnTo>
                <a:lnTo>
                  <a:pt x="4737599" y="47339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846825" y="0"/>
            <a:ext cx="4286885" cy="4298315"/>
          </a:xfrm>
          <a:custGeom>
            <a:avLst/>
            <a:gdLst/>
            <a:ahLst/>
            <a:cxnLst/>
            <a:rect l="l" t="t" r="r" b="b"/>
            <a:pathLst>
              <a:path w="4286884" h="4298315">
                <a:moveTo>
                  <a:pt x="4286699" y="4298099"/>
                </a:moveTo>
                <a:lnTo>
                  <a:pt x="0" y="0"/>
                </a:lnTo>
                <a:lnTo>
                  <a:pt x="4286699" y="0"/>
                </a:lnTo>
                <a:lnTo>
                  <a:pt x="4286699" y="42980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5618399" y="1236468"/>
            <a:ext cx="808990" cy="808990"/>
          </a:xfrm>
          <a:custGeom>
            <a:avLst/>
            <a:gdLst/>
            <a:ahLst/>
            <a:cxnLst/>
            <a:rect l="l" t="t" r="r" b="b"/>
            <a:pathLst>
              <a:path w="808989"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849856" y="1443955"/>
            <a:ext cx="808990" cy="808990"/>
          </a:xfrm>
          <a:custGeom>
            <a:avLst/>
            <a:gdLst/>
            <a:ahLst/>
            <a:cxnLst/>
            <a:rect l="l" t="t" r="r" b="b"/>
            <a:pathLst>
              <a:path w="808990" h="808989">
                <a:moveTo>
                  <a:pt x="808799" y="808800"/>
                </a:moveTo>
                <a:lnTo>
                  <a:pt x="0" y="0"/>
                </a:lnTo>
                <a:lnTo>
                  <a:pt x="404399" y="0"/>
                </a:lnTo>
                <a:lnTo>
                  <a:pt x="808799" y="40440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987080" y="2469465"/>
            <a:ext cx="808990" cy="808990"/>
          </a:xfrm>
          <a:custGeom>
            <a:avLst/>
            <a:gdLst/>
            <a:ahLst/>
            <a:cxnLst/>
            <a:rect l="l" t="t" r="r" b="b"/>
            <a:pathLst>
              <a:path w="808990" h="808989">
                <a:moveTo>
                  <a:pt x="808800" y="808799"/>
                </a:moveTo>
                <a:lnTo>
                  <a:pt x="404399" y="808799"/>
                </a:lnTo>
                <a:lnTo>
                  <a:pt x="0" y="404399"/>
                </a:lnTo>
                <a:lnTo>
                  <a:pt x="0" y="0"/>
                </a:lnTo>
                <a:lnTo>
                  <a:pt x="808800"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6222114" y="2676952"/>
            <a:ext cx="808990" cy="808990"/>
          </a:xfrm>
          <a:custGeom>
            <a:avLst/>
            <a:gdLst/>
            <a:ahLst/>
            <a:cxnLst/>
            <a:rect l="l" t="t" r="r" b="b"/>
            <a:pathLst>
              <a:path w="808990" h="808989">
                <a:moveTo>
                  <a:pt x="808799" y="808800"/>
                </a:moveTo>
                <a:lnTo>
                  <a:pt x="0" y="0"/>
                </a:lnTo>
                <a:lnTo>
                  <a:pt x="404399" y="0"/>
                </a:lnTo>
                <a:lnTo>
                  <a:pt x="808799" y="404399"/>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6675341" y="1862017"/>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6908099" y="2069505"/>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6861140" y="2477810"/>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65266" y="2692963"/>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8145081" y="3308755"/>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047599" y="3095014"/>
            <a:ext cx="808990" cy="808990"/>
          </a:xfrm>
          <a:custGeom>
            <a:avLst/>
            <a:gdLst/>
            <a:ahLst/>
            <a:cxnLst/>
            <a:rect l="l" t="t" r="r" b="b"/>
            <a:pathLst>
              <a:path w="808990" h="808989">
                <a:moveTo>
                  <a:pt x="808799" y="808800"/>
                </a:moveTo>
                <a:lnTo>
                  <a:pt x="404399" y="808800"/>
                </a:lnTo>
                <a:lnTo>
                  <a:pt x="0" y="404400"/>
                </a:lnTo>
                <a:lnTo>
                  <a:pt x="0" y="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7276648" y="3302501"/>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7227413" y="3710806"/>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7462448" y="3918294"/>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8102490" y="3718472"/>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8334532" y="3925959"/>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8288290" y="4334264"/>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67349" y="0"/>
            <a:ext cx="5143500" cy="5143287"/>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txBox="1"/>
          <p:nvPr/>
        </p:nvSpPr>
        <p:spPr>
          <a:xfrm>
            <a:off x="1741505" y="2320137"/>
            <a:ext cx="2752090" cy="57404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3600" spc="434">
                <a:solidFill>
                  <a:srgbClr val="FFFFFF"/>
                </a:solidFill>
                <a:latin typeface="Calibri"/>
                <a:cs typeface="Calibri"/>
              </a:rPr>
              <a:t>Δικτύωση</a:t>
            </a:r>
            <a:endParaRPr sz="3600">
              <a:latin typeface="Calibri"/>
              <a:cs typeface="Calibri"/>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5130165" cy="391160"/>
          </a:xfrm>
          <a:prstGeom prst="rect">
            <a:avLst/>
          </a:prstGeom>
        </p:spPr>
        <p:txBody>
          <a:bodyPr vert="horz" wrap="square" lIns="0" tIns="12700" rIns="0" bIns="0" rtlCol="0">
            <a:spAutoFit/>
          </a:bodyPr>
          <a:lstStyle/>
          <a:p>
            <a:pPr marL="12700">
              <a:lnSpc>
                <a:spcPct val="100000"/>
              </a:lnSpc>
              <a:spcBef>
                <a:spcPts val="100"/>
              </a:spcBef>
            </a:pPr>
            <a:r>
              <a:rPr lang="el-GR" sz="2400" spc="290"/>
              <a:t>Δικτύωση</a:t>
            </a:r>
            <a:r>
              <a:rPr sz="2400" spc="290"/>
              <a:t> </a:t>
            </a:r>
            <a:r>
              <a:rPr sz="2400" spc="180"/>
              <a:t>- </a:t>
            </a:r>
            <a:r>
              <a:rPr lang="el-GR" sz="2400" spc="320"/>
              <a:t>Βασικοί</a:t>
            </a:r>
            <a:r>
              <a:rPr sz="2400" spc="-250"/>
              <a:t> </a:t>
            </a:r>
            <a:r>
              <a:rPr lang="el-GR" sz="2400" spc="270"/>
              <a:t>Κανόνες</a:t>
            </a:r>
            <a:endParaRPr sz="2400"/>
          </a:p>
        </p:txBody>
      </p:sp>
      <p:sp>
        <p:nvSpPr>
          <p:cNvPr id="3" name="object 3"/>
          <p:cNvSpPr txBox="1"/>
          <p:nvPr/>
        </p:nvSpPr>
        <p:spPr>
          <a:xfrm>
            <a:off x="1420354" y="1600061"/>
            <a:ext cx="6670675" cy="1625445"/>
          </a:xfrm>
          <a:prstGeom prst="rect">
            <a:avLst/>
          </a:prstGeom>
        </p:spPr>
        <p:txBody>
          <a:bodyPr vert="horz" wrap="square" lIns="0" tIns="450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9734" indent="-407670">
              <a:lnSpc>
                <a:spcPct val="100000"/>
              </a:lnSpc>
              <a:spcBef>
                <a:spcPts val="355"/>
              </a:spcBef>
              <a:buAutoNum type="arabicParenR"/>
              <a:tabLst>
                <a:tab pos="419734" algn="l"/>
                <a:tab pos="420370" algn="l"/>
              </a:tabLst>
            </a:pPr>
            <a:r>
              <a:rPr lang="el-GR" sz="1600" spc="70">
                <a:solidFill>
                  <a:srgbClr val="FFFFFF"/>
                </a:solidFill>
                <a:latin typeface="Tahoma"/>
                <a:cs typeface="Tahoma"/>
              </a:rPr>
              <a:t>Όλα τα Pods μπορούν να επικοινωνούν με όλα τα άλλα Pods χωρίς NAT.</a:t>
            </a:r>
          </a:p>
          <a:p>
            <a:pPr marL="419734" indent="-407670">
              <a:lnSpc>
                <a:spcPct val="100000"/>
              </a:lnSpc>
              <a:spcBef>
                <a:spcPts val="355"/>
              </a:spcBef>
              <a:buAutoNum type="arabicParenR"/>
              <a:tabLst>
                <a:tab pos="419734" algn="l"/>
                <a:tab pos="420370" algn="l"/>
              </a:tabLst>
            </a:pPr>
            <a:r>
              <a:rPr lang="el-GR" sz="1600" spc="70">
                <a:solidFill>
                  <a:srgbClr val="FFFFFF"/>
                </a:solidFill>
                <a:latin typeface="Tahoma"/>
                <a:cs typeface="Tahoma"/>
              </a:rPr>
              <a:t>Όλοι οι κόμβοι</a:t>
            </a:r>
            <a:r>
              <a:rPr lang="en-US" sz="1600" spc="70">
                <a:solidFill>
                  <a:srgbClr val="FFFFFF"/>
                </a:solidFill>
                <a:latin typeface="Tahoma"/>
                <a:cs typeface="Tahoma"/>
              </a:rPr>
              <a:t> (Nodes)</a:t>
            </a:r>
            <a:r>
              <a:rPr lang="el-GR" sz="1600" spc="70">
                <a:solidFill>
                  <a:srgbClr val="FFFFFF"/>
                </a:solidFill>
                <a:latin typeface="Tahoma"/>
                <a:cs typeface="Tahoma"/>
              </a:rPr>
              <a:t> μπορούν να επικοινωνούν με όλα τα Pods (και αντίστροφα) χωρίς NAT.</a:t>
            </a:r>
          </a:p>
          <a:p>
            <a:pPr marL="419734" indent="-407670">
              <a:lnSpc>
                <a:spcPct val="100000"/>
              </a:lnSpc>
              <a:spcBef>
                <a:spcPts val="355"/>
              </a:spcBef>
              <a:buAutoNum type="arabicParenR"/>
              <a:tabLst>
                <a:tab pos="419734" algn="l"/>
                <a:tab pos="420370" algn="l"/>
              </a:tabLst>
            </a:pPr>
            <a:r>
              <a:rPr lang="el-GR" sz="1600" spc="70">
                <a:solidFill>
                  <a:srgbClr val="FFFFFF"/>
                </a:solidFill>
                <a:latin typeface="Tahoma"/>
                <a:cs typeface="Tahoma"/>
              </a:rPr>
              <a:t>Η IP με την οποία βλέπει τον εαυτό του ένα Pod είναι η ίδια IP που το βλέπουν άλλοι.</a:t>
            </a:r>
            <a:endParaRPr sz="1600">
              <a:latin typeface="Tahoma"/>
              <a:cs typeface="Tahoma"/>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5625465" cy="391160"/>
          </a:xfrm>
          <a:prstGeom prst="rect">
            <a:avLst/>
          </a:prstGeom>
        </p:spPr>
        <p:txBody>
          <a:bodyPr vert="horz" wrap="square" lIns="0" tIns="12700" rIns="0" bIns="0" rtlCol="0">
            <a:spAutoFit/>
          </a:bodyPr>
          <a:lstStyle/>
          <a:p>
            <a:pPr marL="12700">
              <a:lnSpc>
                <a:spcPct val="100000"/>
              </a:lnSpc>
              <a:spcBef>
                <a:spcPts val="100"/>
              </a:spcBef>
            </a:pPr>
            <a:r>
              <a:rPr sz="2400" spc="290"/>
              <a:t>Networking </a:t>
            </a:r>
            <a:r>
              <a:rPr sz="2400" spc="180"/>
              <a:t>- </a:t>
            </a:r>
            <a:r>
              <a:rPr sz="2400" spc="315"/>
              <a:t>Fundamentals</a:t>
            </a:r>
            <a:r>
              <a:rPr sz="2400" spc="-275"/>
              <a:t> </a:t>
            </a:r>
            <a:r>
              <a:rPr sz="2400" spc="265"/>
              <a:t>Applied</a:t>
            </a:r>
            <a:endParaRPr sz="2400"/>
          </a:p>
        </p:txBody>
      </p:sp>
      <p:sp>
        <p:nvSpPr>
          <p:cNvPr id="3" name="object 3"/>
          <p:cNvSpPr txBox="1">
            <a:spLocks noGrp="1"/>
          </p:cNvSpPr>
          <p:nvPr>
            <p:ph type="body" idx="1"/>
          </p:nvPr>
        </p:nvSpPr>
        <p:spPr>
          <a:xfrm>
            <a:off x="908490" y="1276350"/>
            <a:ext cx="7327020" cy="3400996"/>
          </a:xfrm>
          <a:prstGeom prst="rect">
            <a:avLst/>
          </a:prstGeom>
        </p:spPr>
        <p:txBody>
          <a:bodyPr vert="horz" wrap="square" lIns="0" tIns="12700" rIns="0" bIns="0" rtlCol="0">
            <a:spAutoFit/>
          </a:bodyPr>
          <a:lstStyle/>
          <a:p>
            <a:pPr marL="474345" marR="233045">
              <a:lnSpc>
                <a:spcPct val="113300"/>
              </a:lnSpc>
              <a:spcBef>
                <a:spcPts val="100"/>
              </a:spcBef>
            </a:pPr>
            <a:r>
              <a:rPr lang="en-US" sz="1600" spc="-45">
                <a:latin typeface="Tahoma" panose="020B0604030504040204" pitchFamily="34" charset="0"/>
                <a:ea typeface="Tahoma" panose="020B0604030504040204" pitchFamily="34" charset="0"/>
                <a:cs typeface="Tahoma" panose="020B0604030504040204" pitchFamily="34" charset="0"/>
              </a:rPr>
              <a:t>T</a:t>
            </a:r>
            <a:r>
              <a:rPr lang="el-GR" sz="1600" spc="-45">
                <a:latin typeface="Tahoma" panose="020B0604030504040204" pitchFamily="34" charset="0"/>
                <a:ea typeface="Tahoma" panose="020B0604030504040204" pitchFamily="34" charset="0"/>
                <a:cs typeface="Tahoma" panose="020B0604030504040204" pitchFamily="34" charset="0"/>
              </a:rPr>
              <a:t>α </a:t>
            </a:r>
            <a:r>
              <a:rPr lang="en-US" sz="1600" b="1" spc="-45">
                <a:latin typeface="Tahoma" panose="020B0604030504040204" pitchFamily="34" charset="0"/>
                <a:ea typeface="Tahoma" panose="020B0604030504040204" pitchFamily="34" charset="0"/>
                <a:cs typeface="Tahoma" panose="020B0604030504040204" pitchFamily="34" charset="0"/>
              </a:rPr>
              <a:t>Containers</a:t>
            </a:r>
            <a:r>
              <a:rPr lang="en-US" sz="1600" b="1" spc="-120">
                <a:latin typeface="Tahoma" panose="020B0604030504040204" pitchFamily="34" charset="0"/>
                <a:ea typeface="Tahoma" panose="020B0604030504040204" pitchFamily="34" charset="0"/>
                <a:cs typeface="Tahoma" panose="020B0604030504040204" pitchFamily="34" charset="0"/>
              </a:rPr>
              <a:t> </a:t>
            </a:r>
            <a:r>
              <a:rPr lang="el-GR" sz="1600" spc="20">
                <a:latin typeface="Tahoma" panose="020B0604030504040204" pitchFamily="34" charset="0"/>
                <a:ea typeface="Tahoma" panose="020B0604030504040204" pitchFamily="34" charset="0"/>
                <a:cs typeface="Tahoma" panose="020B0604030504040204" pitchFamily="34" charset="0"/>
              </a:rPr>
              <a:t>σε ένα </a:t>
            </a:r>
            <a:r>
              <a:rPr lang="en-US" sz="1600" spc="20">
                <a:latin typeface="Tahoma" panose="020B0604030504040204" pitchFamily="34" charset="0"/>
                <a:ea typeface="Tahoma" panose="020B0604030504040204" pitchFamily="34" charset="0"/>
                <a:cs typeface="Tahoma" panose="020B0604030504040204" pitchFamily="34" charset="0"/>
              </a:rPr>
              <a:t>pod </a:t>
            </a:r>
            <a:r>
              <a:rPr lang="el-GR" sz="1600" spc="20">
                <a:latin typeface="Tahoma" panose="020B0604030504040204" pitchFamily="34" charset="0"/>
                <a:ea typeface="Tahoma" panose="020B0604030504040204" pitchFamily="34" charset="0"/>
                <a:cs typeface="Tahoma" panose="020B0604030504040204" pitchFamily="34" charset="0"/>
              </a:rPr>
              <a:t>υπάρχουν στο ίδιο </a:t>
            </a:r>
            <a:r>
              <a:rPr lang="en-US" sz="1600" spc="20">
                <a:latin typeface="Tahoma" panose="020B0604030504040204" pitchFamily="34" charset="0"/>
                <a:ea typeface="Tahoma" panose="020B0604030504040204" pitchFamily="34" charset="0"/>
                <a:cs typeface="Tahoma" panose="020B0604030504040204" pitchFamily="34" charset="0"/>
              </a:rPr>
              <a:t>namespace </a:t>
            </a:r>
            <a:r>
              <a:rPr lang="el-GR" sz="1600" spc="20">
                <a:latin typeface="Tahoma" panose="020B0604030504040204" pitchFamily="34" charset="0"/>
                <a:ea typeface="Tahoma" panose="020B0604030504040204" pitchFamily="34" charset="0"/>
                <a:cs typeface="Tahoma" panose="020B0604030504040204" pitchFamily="34" charset="0"/>
              </a:rPr>
              <a:t>και μοιράζονται μια </a:t>
            </a:r>
            <a:r>
              <a:rPr lang="en-US" sz="1600" spc="20">
                <a:latin typeface="Tahoma" panose="020B0604030504040204" pitchFamily="34" charset="0"/>
                <a:ea typeface="Tahoma" panose="020B0604030504040204" pitchFamily="34" charset="0"/>
                <a:cs typeface="Tahoma" panose="020B0604030504040204" pitchFamily="34" charset="0"/>
              </a:rPr>
              <a:t>IP </a:t>
            </a:r>
            <a:r>
              <a:rPr lang="el-GR" sz="1600" spc="20">
                <a:latin typeface="Tahoma" panose="020B0604030504040204" pitchFamily="34" charset="0"/>
                <a:ea typeface="Tahoma" panose="020B0604030504040204" pitchFamily="34" charset="0"/>
                <a:cs typeface="Tahoma" panose="020B0604030504040204" pitchFamily="34" charset="0"/>
              </a:rPr>
              <a:t>επιτρέποντας την επικοινωνία μεταξύ τους μέσω του </a:t>
            </a:r>
            <a:r>
              <a:rPr lang="en-US" sz="1600" spc="20">
                <a:latin typeface="Tahoma" panose="020B0604030504040204" pitchFamily="34" charset="0"/>
                <a:ea typeface="Tahoma" panose="020B0604030504040204" pitchFamily="34" charset="0"/>
                <a:cs typeface="Tahoma" panose="020B0604030504040204" pitchFamily="34" charset="0"/>
              </a:rPr>
              <a:t>localhost.</a:t>
            </a:r>
          </a:p>
          <a:p>
            <a:pPr marL="474345" marR="233045">
              <a:lnSpc>
                <a:spcPct val="113300"/>
              </a:lnSpc>
              <a:spcBef>
                <a:spcPts val="100"/>
              </a:spcBef>
            </a:pPr>
            <a:endParaRPr lang="en-US" sz="1600" b="1" spc="20">
              <a:latin typeface="Tahoma" panose="020B0604030504040204" pitchFamily="34" charset="0"/>
              <a:ea typeface="Tahoma" panose="020B0604030504040204" pitchFamily="34" charset="0"/>
              <a:cs typeface="Tahoma" panose="020B0604030504040204" pitchFamily="34" charset="0"/>
            </a:endParaRPr>
          </a:p>
          <a:p>
            <a:pPr marL="474345" marR="233045">
              <a:lnSpc>
                <a:spcPct val="113300"/>
              </a:lnSpc>
              <a:spcBef>
                <a:spcPts val="100"/>
              </a:spcBef>
            </a:pPr>
            <a:r>
              <a:rPr lang="el-GR" sz="1600" spc="-25">
                <a:latin typeface="Tahoma" panose="020B0604030504040204" pitchFamily="34" charset="0"/>
                <a:ea typeface="Tahoma" panose="020B0604030504040204" pitchFamily="34" charset="0"/>
                <a:cs typeface="Tahoma" panose="020B0604030504040204" pitchFamily="34" charset="0"/>
              </a:rPr>
              <a:t>Τα </a:t>
            </a:r>
            <a:r>
              <a:rPr lang="en-US" sz="1600" b="1" spc="-25">
                <a:latin typeface="Tahoma" panose="020B0604030504040204" pitchFamily="34" charset="0"/>
                <a:ea typeface="Tahoma" panose="020B0604030504040204" pitchFamily="34" charset="0"/>
                <a:cs typeface="Tahoma" panose="020B0604030504040204" pitchFamily="34" charset="0"/>
              </a:rPr>
              <a:t>Pods</a:t>
            </a:r>
            <a:r>
              <a:rPr lang="en-US" sz="1600" spc="-25">
                <a:latin typeface="Tahoma" panose="020B0604030504040204" pitchFamily="34" charset="0"/>
                <a:ea typeface="Tahoma" panose="020B0604030504040204" pitchFamily="34" charset="0"/>
                <a:cs typeface="Tahoma" panose="020B0604030504040204" pitchFamily="34" charset="0"/>
              </a:rPr>
              <a:t> </a:t>
            </a:r>
            <a:r>
              <a:rPr lang="el-GR" sz="1600" spc="-25">
                <a:latin typeface="Tahoma" panose="020B0604030504040204" pitchFamily="34" charset="0"/>
                <a:ea typeface="Tahoma" panose="020B0604030504040204" pitchFamily="34" charset="0"/>
                <a:cs typeface="Tahoma" panose="020B0604030504040204" pitchFamily="34" charset="0"/>
              </a:rPr>
              <a:t>λαμβάνουν μια μοναδική </a:t>
            </a:r>
            <a:r>
              <a:rPr lang="en-US" sz="1600" spc="-25">
                <a:latin typeface="Tahoma" panose="020B0604030504040204" pitchFamily="34" charset="0"/>
                <a:ea typeface="Tahoma" panose="020B0604030504040204" pitchFamily="34" charset="0"/>
                <a:cs typeface="Tahoma" panose="020B0604030504040204" pitchFamily="34" charset="0"/>
              </a:rPr>
              <a:t>Cluster IP </a:t>
            </a:r>
            <a:r>
              <a:rPr lang="el-GR" sz="1600" spc="-25">
                <a:latin typeface="Tahoma" panose="020B0604030504040204" pitchFamily="34" charset="0"/>
                <a:ea typeface="Tahoma" panose="020B0604030504040204" pitchFamily="34" charset="0"/>
                <a:cs typeface="Tahoma" panose="020B0604030504040204" pitchFamily="34" charset="0"/>
              </a:rPr>
              <a:t>για τη διάρκεια του κύκλου ζωής τους, αλλά τα ίδια τα </a:t>
            </a:r>
            <a:r>
              <a:rPr lang="en-US" sz="1600" spc="-25">
                <a:latin typeface="Tahoma" panose="020B0604030504040204" pitchFamily="34" charset="0"/>
                <a:ea typeface="Tahoma" panose="020B0604030504040204" pitchFamily="34" charset="0"/>
                <a:cs typeface="Tahoma" panose="020B0604030504040204" pitchFamily="34" charset="0"/>
              </a:rPr>
              <a:t>pods </a:t>
            </a:r>
            <a:r>
              <a:rPr lang="el-GR" sz="1600" spc="-25">
                <a:latin typeface="Tahoma" panose="020B0604030504040204" pitchFamily="34" charset="0"/>
                <a:ea typeface="Tahoma" panose="020B0604030504040204" pitchFamily="34" charset="0"/>
                <a:cs typeface="Tahoma" panose="020B0604030504040204" pitchFamily="34" charset="0"/>
              </a:rPr>
              <a:t>είναι ουσιαστικά εφήμερα.</a:t>
            </a:r>
          </a:p>
          <a:p>
            <a:pPr marL="474345" marR="233045">
              <a:lnSpc>
                <a:spcPct val="113300"/>
              </a:lnSpc>
              <a:spcBef>
                <a:spcPts val="100"/>
              </a:spcBef>
            </a:pPr>
            <a:endParaRPr lang="el-GR" sz="1600" spc="-25">
              <a:latin typeface="Tahoma" panose="020B0604030504040204" pitchFamily="34" charset="0"/>
              <a:ea typeface="Tahoma" panose="020B0604030504040204" pitchFamily="34" charset="0"/>
              <a:cs typeface="Tahoma" panose="020B0604030504040204" pitchFamily="34" charset="0"/>
            </a:endParaRPr>
          </a:p>
          <a:p>
            <a:pPr marL="474345" marR="233045">
              <a:lnSpc>
                <a:spcPct val="113300"/>
              </a:lnSpc>
              <a:spcBef>
                <a:spcPts val="100"/>
              </a:spcBef>
            </a:pPr>
            <a:r>
              <a:rPr lang="el-GR" sz="1600" spc="-35">
                <a:latin typeface="Tahoma" panose="020B0604030504040204" pitchFamily="34" charset="0"/>
                <a:ea typeface="Tahoma" panose="020B0604030504040204" pitchFamily="34" charset="0"/>
                <a:cs typeface="Tahoma" panose="020B0604030504040204" pitchFamily="34" charset="0"/>
              </a:rPr>
              <a:t>Στις </a:t>
            </a:r>
            <a:r>
              <a:rPr lang="el-GR" sz="1600" b="1" spc="-35">
                <a:latin typeface="Tahoma" panose="020B0604030504040204" pitchFamily="34" charset="0"/>
                <a:ea typeface="Tahoma" panose="020B0604030504040204" pitchFamily="34" charset="0"/>
                <a:cs typeface="Tahoma" panose="020B0604030504040204" pitchFamily="34" charset="0"/>
              </a:rPr>
              <a:t>υπηρεσίες</a:t>
            </a:r>
            <a:r>
              <a:rPr lang="el-GR" sz="1600" spc="-35">
                <a:latin typeface="Tahoma" panose="020B0604030504040204" pitchFamily="34" charset="0"/>
                <a:ea typeface="Tahoma" panose="020B0604030504040204" pitchFamily="34" charset="0"/>
                <a:cs typeface="Tahoma" panose="020B0604030504040204" pitchFamily="34" charset="0"/>
              </a:rPr>
              <a:t> παρέχεται μια μοναδική </a:t>
            </a:r>
            <a:r>
              <a:rPr lang="en-US" sz="1600" spc="-35">
                <a:latin typeface="Tahoma" panose="020B0604030504040204" pitchFamily="34" charset="0"/>
                <a:ea typeface="Tahoma" panose="020B0604030504040204" pitchFamily="34" charset="0"/>
                <a:cs typeface="Tahoma" panose="020B0604030504040204" pitchFamily="34" charset="0"/>
              </a:rPr>
              <a:t>Cluster IP </a:t>
            </a:r>
            <a:r>
              <a:rPr lang="el-GR" sz="1600" spc="-35">
                <a:latin typeface="Tahoma" panose="020B0604030504040204" pitchFamily="34" charset="0"/>
                <a:ea typeface="Tahoma" panose="020B0604030504040204" pitchFamily="34" charset="0"/>
                <a:cs typeface="Tahoma" panose="020B0604030504040204" pitchFamily="34" charset="0"/>
              </a:rPr>
              <a:t>που καλύπτει τον κύκλο ζωής του </a:t>
            </a:r>
            <a:r>
              <a:rPr lang="en-US" sz="1600" spc="-35">
                <a:latin typeface="Tahoma" panose="020B0604030504040204" pitchFamily="34" charset="0"/>
                <a:ea typeface="Tahoma" panose="020B0604030504040204" pitchFamily="34" charset="0"/>
                <a:cs typeface="Tahoma" panose="020B0604030504040204" pitchFamily="34" charset="0"/>
              </a:rPr>
              <a:t>Pod.(</a:t>
            </a:r>
            <a:r>
              <a:rPr lang="el-GR" sz="1600" spc="-35">
                <a:latin typeface="Tahoma" panose="020B0604030504040204" pitchFamily="34" charset="0"/>
                <a:ea typeface="Tahoma" panose="020B0604030504040204" pitchFamily="34" charset="0"/>
                <a:cs typeface="Tahoma" panose="020B0604030504040204" pitchFamily="34" charset="0"/>
              </a:rPr>
              <a:t>Είναι </a:t>
            </a:r>
            <a:r>
              <a:rPr lang="en-US" sz="1600" spc="-35">
                <a:latin typeface="Tahoma" panose="020B0604030504040204" pitchFamily="34" charset="0"/>
                <a:ea typeface="Tahoma" panose="020B0604030504040204" pitchFamily="34" charset="0"/>
                <a:cs typeface="Tahoma" panose="020B0604030504040204" pitchFamily="34" charset="0"/>
              </a:rPr>
              <a:t>consistent)</a:t>
            </a:r>
          </a:p>
          <a:p>
            <a:pPr marL="474345" marR="233045">
              <a:lnSpc>
                <a:spcPct val="113300"/>
              </a:lnSpc>
              <a:spcBef>
                <a:spcPts val="100"/>
              </a:spcBef>
            </a:pPr>
            <a:endParaRPr lang="en-US" sz="1600" b="1" spc="-35">
              <a:latin typeface="Tahoma" panose="020B0604030504040204" pitchFamily="34" charset="0"/>
              <a:ea typeface="Tahoma" panose="020B0604030504040204" pitchFamily="34" charset="0"/>
              <a:cs typeface="Tahoma" panose="020B0604030504040204" pitchFamily="34" charset="0"/>
            </a:endParaRPr>
          </a:p>
          <a:p>
            <a:pPr marL="474345" marR="233045">
              <a:lnSpc>
                <a:spcPct val="113300"/>
              </a:lnSpc>
              <a:spcBef>
                <a:spcPts val="100"/>
              </a:spcBef>
            </a:pPr>
            <a:r>
              <a:rPr lang="el-GR" sz="1600" spc="-40">
                <a:latin typeface="Tahoma" panose="020B0604030504040204" pitchFamily="34" charset="0"/>
                <a:ea typeface="Tahoma" panose="020B0604030504040204" pitchFamily="34" charset="0"/>
                <a:cs typeface="Tahoma" panose="020B0604030504040204" pitchFamily="34" charset="0"/>
              </a:rPr>
              <a:t>Η </a:t>
            </a:r>
            <a:r>
              <a:rPr lang="el-GR" sz="1600" b="1" spc="-40">
                <a:latin typeface="Tahoma" panose="020B0604030504040204" pitchFamily="34" charset="0"/>
                <a:ea typeface="Tahoma" panose="020B0604030504040204" pitchFamily="34" charset="0"/>
                <a:cs typeface="Tahoma" panose="020B0604030504040204" pitchFamily="34" charset="0"/>
              </a:rPr>
              <a:t>εξωτερική δικτύωση </a:t>
            </a:r>
            <a:r>
              <a:rPr lang="el-GR" sz="1600" spc="-40">
                <a:latin typeface="Tahoma" panose="020B0604030504040204" pitchFamily="34" charset="0"/>
                <a:ea typeface="Tahoma" panose="020B0604030504040204" pitchFamily="34" charset="0"/>
                <a:cs typeface="Tahoma" panose="020B0604030504040204" pitchFamily="34" charset="0"/>
              </a:rPr>
              <a:t>παρέχεται γενικά από έναν ενσωματωμένο πάροχο cloud ή άλλη εξωτερική οντότητα</a:t>
            </a:r>
            <a:r>
              <a:rPr lang="en-US" sz="1600" spc="-40">
                <a:latin typeface="Tahoma" panose="020B0604030504040204" pitchFamily="34" charset="0"/>
                <a:ea typeface="Tahoma" panose="020B0604030504040204" pitchFamily="34" charset="0"/>
                <a:cs typeface="Tahoma" panose="020B0604030504040204" pitchFamily="34" charset="0"/>
              </a:rPr>
              <a:t>.</a:t>
            </a:r>
            <a:r>
              <a:rPr lang="el-GR" sz="1600" spc="-40">
                <a:latin typeface="Tahoma" panose="020B0604030504040204" pitchFamily="34" charset="0"/>
                <a:ea typeface="Tahoma" panose="020B0604030504040204" pitchFamily="34" charset="0"/>
                <a:cs typeface="Tahoma" panose="020B0604030504040204" pitchFamily="34" charset="0"/>
              </a:rPr>
              <a:t> </a:t>
            </a:r>
            <a:r>
              <a:rPr lang="en-US" sz="1600" spc="-20">
                <a:latin typeface="Tahoma" panose="020B0604030504040204" pitchFamily="34" charset="0"/>
                <a:ea typeface="Tahoma" panose="020B0604030504040204" pitchFamily="34" charset="0"/>
                <a:cs typeface="Tahoma" panose="020B0604030504040204" pitchFamily="34" charset="0"/>
              </a:rPr>
              <a:t>(load</a:t>
            </a:r>
            <a:r>
              <a:rPr lang="en-US" sz="1600" spc="-195">
                <a:latin typeface="Tahoma" panose="020B0604030504040204" pitchFamily="34" charset="0"/>
                <a:ea typeface="Tahoma" panose="020B0604030504040204" pitchFamily="34" charset="0"/>
                <a:cs typeface="Tahoma" panose="020B0604030504040204" pitchFamily="34" charset="0"/>
              </a:rPr>
              <a:t> </a:t>
            </a:r>
            <a:r>
              <a:rPr lang="en-US" sz="1600" spc="-10">
                <a:latin typeface="Tahoma" panose="020B0604030504040204" pitchFamily="34" charset="0"/>
                <a:ea typeface="Tahoma" panose="020B0604030504040204" pitchFamily="34" charset="0"/>
                <a:cs typeface="Tahoma" panose="020B0604030504040204" pitchFamily="34" charset="0"/>
              </a:rPr>
              <a:t>balancer)</a:t>
            </a:r>
            <a:endParaRPr lang="en-US" sz="16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2678430" cy="391160"/>
          </a:xfrm>
          <a:prstGeom prst="rect">
            <a:avLst/>
          </a:prstGeom>
        </p:spPr>
        <p:txBody>
          <a:bodyPr vert="horz" wrap="square" lIns="0" tIns="12700" rIns="0" bIns="0" rtlCol="0">
            <a:spAutoFit/>
          </a:bodyPr>
          <a:lstStyle/>
          <a:p>
            <a:pPr marL="12700">
              <a:lnSpc>
                <a:spcPct val="100000"/>
              </a:lnSpc>
              <a:spcBef>
                <a:spcPts val="100"/>
              </a:spcBef>
            </a:pPr>
            <a:r>
              <a:rPr lang="el-GR" sz="2400" spc="290"/>
              <a:t>Δικτύωση</a:t>
            </a:r>
            <a:r>
              <a:rPr sz="2400" spc="290"/>
              <a:t> </a:t>
            </a:r>
            <a:r>
              <a:rPr sz="2400" spc="180"/>
              <a:t>-</a:t>
            </a:r>
            <a:r>
              <a:rPr sz="2400" spc="-195"/>
              <a:t> </a:t>
            </a:r>
            <a:r>
              <a:rPr sz="2400" spc="320"/>
              <a:t>CNI</a:t>
            </a:r>
            <a:endParaRPr sz="2400"/>
          </a:p>
        </p:txBody>
      </p:sp>
      <p:sp>
        <p:nvSpPr>
          <p:cNvPr id="3" name="object 3"/>
          <p:cNvSpPr txBox="1"/>
          <p:nvPr/>
        </p:nvSpPr>
        <p:spPr>
          <a:xfrm>
            <a:off x="1370525" y="1600061"/>
            <a:ext cx="6395720" cy="133991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300"/>
              </a:lnSpc>
              <a:spcBef>
                <a:spcPts val="100"/>
              </a:spcBef>
            </a:pPr>
            <a:r>
              <a:rPr lang="el-GR" sz="1600" spc="30">
                <a:solidFill>
                  <a:srgbClr val="FFFFFF"/>
                </a:solidFill>
                <a:latin typeface="Tahoma"/>
                <a:cs typeface="Tahoma"/>
              </a:rPr>
              <a:t>Η δικτύωση εντός του Kubernetes τροφοδοτείται μέσω του </a:t>
            </a:r>
            <a:r>
              <a:rPr lang="en-US" sz="1600" spc="30">
                <a:solidFill>
                  <a:srgbClr val="FFFFFF"/>
                </a:solidFill>
                <a:latin typeface="Tahoma"/>
                <a:cs typeface="Tahoma"/>
              </a:rPr>
              <a:t>Container Network  Interface (CNI)</a:t>
            </a:r>
            <a:r>
              <a:rPr lang="el-GR" sz="1600" spc="30">
                <a:solidFill>
                  <a:srgbClr val="FFFFFF"/>
                </a:solidFill>
                <a:latin typeface="Tahoma"/>
                <a:cs typeface="Tahoma"/>
              </a:rPr>
              <a:t>, μιας διεπαφής μεταξύ ενός </a:t>
            </a:r>
            <a:r>
              <a:rPr lang="en-US" sz="1600" spc="30">
                <a:solidFill>
                  <a:srgbClr val="FFFFFF"/>
                </a:solidFill>
                <a:latin typeface="Tahoma"/>
                <a:cs typeface="Tahoma"/>
              </a:rPr>
              <a:t>container runtime(docker desktop)</a:t>
            </a:r>
            <a:r>
              <a:rPr lang="el-GR" sz="1600" spc="30">
                <a:solidFill>
                  <a:srgbClr val="FFFFFF"/>
                </a:solidFill>
                <a:latin typeface="Tahoma"/>
                <a:cs typeface="Tahoma"/>
              </a:rPr>
              <a:t> και πρόσθετα δικτύου.</a:t>
            </a:r>
            <a:endParaRPr sz="1650">
              <a:latin typeface="Times New Roman"/>
              <a:cs typeface="Times New Roman"/>
            </a:endParaRPr>
          </a:p>
          <a:p>
            <a:pPr marL="12700">
              <a:lnSpc>
                <a:spcPct val="100000"/>
              </a:lnSpc>
            </a:pPr>
            <a:endParaRPr lang="el-GR" sz="1600" spc="25">
              <a:solidFill>
                <a:srgbClr val="FFFFFF"/>
              </a:solidFill>
              <a:latin typeface="Tahoma"/>
              <a:cs typeface="Tahoma"/>
            </a:endParaRPr>
          </a:p>
          <a:p>
            <a:pPr marL="12700">
              <a:lnSpc>
                <a:spcPct val="100000"/>
              </a:lnSpc>
            </a:pPr>
            <a:r>
              <a:rPr lang="el-GR" sz="1600" spc="25">
                <a:solidFill>
                  <a:srgbClr val="FFFFFF"/>
                </a:solidFill>
                <a:latin typeface="Tahoma"/>
                <a:cs typeface="Tahoma"/>
              </a:rPr>
              <a:t>Συμβατά</a:t>
            </a:r>
            <a:r>
              <a:rPr sz="1600" spc="-200">
                <a:solidFill>
                  <a:srgbClr val="FFFFFF"/>
                </a:solidFill>
                <a:latin typeface="Tahoma"/>
                <a:cs typeface="Tahoma"/>
              </a:rPr>
              <a:t> </a:t>
            </a:r>
            <a:r>
              <a:rPr sz="1600" spc="55">
                <a:solidFill>
                  <a:srgbClr val="FFFFFF"/>
                </a:solidFill>
                <a:latin typeface="Tahoma"/>
                <a:cs typeface="Tahoma"/>
              </a:rPr>
              <a:t>CNI</a:t>
            </a:r>
            <a:r>
              <a:rPr sz="1600" spc="-195">
                <a:solidFill>
                  <a:srgbClr val="FFFFFF"/>
                </a:solidFill>
                <a:latin typeface="Tahoma"/>
                <a:cs typeface="Tahoma"/>
              </a:rPr>
              <a:t> </a:t>
            </a:r>
            <a:r>
              <a:rPr lang="el-GR" sz="1600" spc="-10">
                <a:solidFill>
                  <a:srgbClr val="FFFFFF"/>
                </a:solidFill>
                <a:latin typeface="Tahoma"/>
                <a:cs typeface="Tahoma"/>
              </a:rPr>
              <a:t>πρόσθετα </a:t>
            </a:r>
            <a:r>
              <a:rPr lang="el-GR" sz="1600" spc="30">
                <a:solidFill>
                  <a:srgbClr val="FFFFFF"/>
                </a:solidFill>
                <a:latin typeface="Tahoma"/>
                <a:cs typeface="Tahoma"/>
              </a:rPr>
              <a:t>δικτύου</a:t>
            </a:r>
            <a:r>
              <a:rPr sz="1600" spc="-10">
                <a:solidFill>
                  <a:srgbClr val="FFFFFF"/>
                </a:solidFill>
                <a:latin typeface="Tahoma"/>
                <a:cs typeface="Tahoma"/>
              </a:rPr>
              <a:t>:</a:t>
            </a:r>
            <a:endParaRPr sz="1600">
              <a:latin typeface="Tahoma"/>
              <a:cs typeface="Tahoma"/>
            </a:endParaRPr>
          </a:p>
        </p:txBody>
      </p:sp>
      <p:sp>
        <p:nvSpPr>
          <p:cNvPr id="4" name="object 4"/>
          <p:cNvSpPr txBox="1"/>
          <p:nvPr/>
        </p:nvSpPr>
        <p:spPr>
          <a:xfrm>
            <a:off x="1476421" y="3017647"/>
            <a:ext cx="1106805" cy="150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3855" indent="-351790">
              <a:lnSpc>
                <a:spcPct val="100000"/>
              </a:lnSpc>
              <a:spcBef>
                <a:spcPts val="100"/>
              </a:spcBef>
              <a:buFont typeface="Arial"/>
              <a:buChar char="●"/>
              <a:tabLst>
                <a:tab pos="363855" algn="l"/>
                <a:tab pos="364490" algn="l"/>
              </a:tabLst>
            </a:pPr>
            <a:r>
              <a:rPr sz="1600" spc="35">
                <a:solidFill>
                  <a:srgbClr val="FFFFFF"/>
                </a:solidFill>
                <a:latin typeface="Tahoma"/>
                <a:cs typeface="Tahoma"/>
              </a:rPr>
              <a:t>Calico</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35">
                <a:solidFill>
                  <a:srgbClr val="FFFFFF"/>
                </a:solidFill>
                <a:latin typeface="Tahoma"/>
                <a:cs typeface="Tahoma"/>
              </a:rPr>
              <a:t>Cillium</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45">
                <a:solidFill>
                  <a:srgbClr val="FFFFFF"/>
                </a:solidFill>
                <a:latin typeface="Tahoma"/>
                <a:cs typeface="Tahoma"/>
              </a:rPr>
              <a:t>Contiv</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40">
                <a:solidFill>
                  <a:srgbClr val="FFFFFF"/>
                </a:solidFill>
                <a:latin typeface="Tahoma"/>
                <a:cs typeface="Tahoma"/>
              </a:rPr>
              <a:t>Contrail</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15">
                <a:solidFill>
                  <a:srgbClr val="FFFFFF"/>
                </a:solidFill>
                <a:latin typeface="Tahoma"/>
                <a:cs typeface="Tahoma"/>
              </a:rPr>
              <a:t>Flannel</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90">
                <a:solidFill>
                  <a:srgbClr val="FFFFFF"/>
                </a:solidFill>
                <a:latin typeface="Tahoma"/>
                <a:cs typeface="Tahoma"/>
              </a:rPr>
              <a:t>GCE</a:t>
            </a:r>
            <a:endParaRPr sz="1600">
              <a:latin typeface="Tahoma"/>
              <a:cs typeface="Tahoma"/>
            </a:endParaRPr>
          </a:p>
        </p:txBody>
      </p:sp>
      <p:sp>
        <p:nvSpPr>
          <p:cNvPr id="5" name="object 5"/>
          <p:cNvSpPr txBox="1"/>
          <p:nvPr/>
        </p:nvSpPr>
        <p:spPr>
          <a:xfrm>
            <a:off x="3293521" y="2982547"/>
            <a:ext cx="1607820" cy="150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3855" indent="-351790">
              <a:lnSpc>
                <a:spcPct val="100000"/>
              </a:lnSpc>
              <a:spcBef>
                <a:spcPts val="100"/>
              </a:spcBef>
              <a:buFont typeface="Arial"/>
              <a:buChar char="●"/>
              <a:tabLst>
                <a:tab pos="363855" algn="l"/>
                <a:tab pos="364490" algn="l"/>
              </a:tabLst>
            </a:pPr>
            <a:r>
              <a:rPr sz="1600" spc="20">
                <a:solidFill>
                  <a:srgbClr val="FFFFFF"/>
                </a:solidFill>
                <a:latin typeface="Tahoma"/>
                <a:cs typeface="Tahoma"/>
              </a:rPr>
              <a:t>kube-router</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50">
                <a:solidFill>
                  <a:srgbClr val="FFFFFF"/>
                </a:solidFill>
                <a:latin typeface="Tahoma"/>
                <a:cs typeface="Tahoma"/>
              </a:rPr>
              <a:t>Multus</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30">
                <a:solidFill>
                  <a:srgbClr val="FFFFFF"/>
                </a:solidFill>
                <a:latin typeface="Tahoma"/>
                <a:cs typeface="Tahoma"/>
              </a:rPr>
              <a:t>OpenVSwitch</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135">
                <a:solidFill>
                  <a:srgbClr val="FFFFFF"/>
                </a:solidFill>
                <a:latin typeface="Tahoma"/>
                <a:cs typeface="Tahoma"/>
              </a:rPr>
              <a:t>OVN</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10">
                <a:solidFill>
                  <a:srgbClr val="FFFFFF"/>
                </a:solidFill>
                <a:latin typeface="Tahoma"/>
                <a:cs typeface="Tahoma"/>
              </a:rPr>
              <a:t>Romana</a:t>
            </a:r>
            <a:endParaRPr sz="1600">
              <a:latin typeface="Tahoma"/>
              <a:cs typeface="Tahoma"/>
            </a:endParaRPr>
          </a:p>
          <a:p>
            <a:pPr marL="363855" indent="-351790">
              <a:lnSpc>
                <a:spcPct val="100000"/>
              </a:lnSpc>
              <a:spcBef>
                <a:spcPts val="30"/>
              </a:spcBef>
              <a:buFont typeface="Arial"/>
              <a:buChar char="●"/>
              <a:tabLst>
                <a:tab pos="363855" algn="l"/>
                <a:tab pos="364490" algn="l"/>
              </a:tabLst>
            </a:pPr>
            <a:r>
              <a:rPr sz="1600" spc="30">
                <a:solidFill>
                  <a:srgbClr val="FFFFFF"/>
                </a:solidFill>
                <a:latin typeface="Tahoma"/>
                <a:cs typeface="Tahoma"/>
              </a:rPr>
              <a:t>Weave</a:t>
            </a:r>
            <a:endParaRPr sz="1600">
              <a:latin typeface="Tahoma"/>
              <a:cs typeface="Tahom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Τι είναι το δοχείο</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527" y="2806882"/>
            <a:ext cx="2089202" cy="187758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638" y="2808306"/>
            <a:ext cx="2092636" cy="1876156"/>
          </a:xfrm>
          <a:prstGeom prst="rect">
            <a:avLst/>
          </a:prstGeom>
        </p:spPr>
      </p:pic>
      <p:sp>
        <p:nvSpPr>
          <p:cNvPr id="7" name="TextBox 6"/>
          <p:cNvSpPr txBox="1"/>
          <p:nvPr/>
        </p:nvSpPr>
        <p:spPr>
          <a:xfrm>
            <a:off x="5257801" y="4684462"/>
            <a:ext cx="1842654"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solidFill>
                  <a:schemeClr val="bg1">
                    <a:lumMod val="75000"/>
                  </a:schemeClr>
                </a:solidFill>
                <a:latin typeface="Maven Pro Medium"/>
              </a:rPr>
              <a:t>Source: docs.docker.com</a:t>
            </a:r>
          </a:p>
        </p:txBody>
      </p:sp>
      <p:sp>
        <p:nvSpPr>
          <p:cNvPr id="8" name="TextBox 7"/>
          <p:cNvSpPr txBox="1"/>
          <p:nvPr/>
        </p:nvSpPr>
        <p:spPr>
          <a:xfrm>
            <a:off x="2223654" y="1069508"/>
            <a:ext cx="5313968" cy="20313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l-GR">
                <a:solidFill>
                  <a:schemeClr val="tx1">
                    <a:lumMod val="75000"/>
                    <a:lumOff val="25000"/>
                  </a:schemeClr>
                </a:solidFill>
                <a:latin typeface="Maven Pro Medium"/>
              </a:rPr>
              <a:t>Δοχείο</a:t>
            </a:r>
            <a:r>
              <a:rPr lang="en-US">
                <a:solidFill>
                  <a:schemeClr val="tx1">
                    <a:lumMod val="75000"/>
                    <a:lumOff val="25000"/>
                  </a:schemeClr>
                </a:solidFill>
                <a:latin typeface="Maven Pro Medium"/>
              </a:rPr>
              <a:t> ≠ VM</a:t>
            </a:r>
            <a:r>
              <a:rPr lang="el-GR">
                <a:solidFill>
                  <a:schemeClr val="tx1">
                    <a:lumMod val="75000"/>
                    <a:lumOff val="25000"/>
                  </a:schemeClr>
                </a:solidFill>
                <a:latin typeface="Maven Pro Medium"/>
              </a:rPr>
              <a:t>.</a:t>
            </a:r>
            <a:endParaRPr lang="en-US">
              <a:solidFill>
                <a:schemeClr val="tx1">
                  <a:lumMod val="75000"/>
                  <a:lumOff val="25000"/>
                </a:schemeClr>
              </a:solidFill>
              <a:latin typeface="Maven Pro Medium"/>
            </a:endParaRPr>
          </a:p>
          <a:p>
            <a:pPr marL="285750" indent="-285750">
              <a:buFont typeface="Arial" pitchFamily="34" charset="0"/>
              <a:buChar char="•"/>
            </a:pPr>
            <a:r>
              <a:rPr lang="el-GR">
                <a:solidFill>
                  <a:schemeClr val="tx1">
                    <a:lumMod val="75000"/>
                    <a:lumOff val="25000"/>
                  </a:schemeClr>
                </a:solidFill>
                <a:latin typeface="Maven Pro Medium"/>
              </a:rPr>
              <a:t>Απομονωμένα.</a:t>
            </a:r>
            <a:endParaRPr lang="en-US">
              <a:solidFill>
                <a:schemeClr val="tx1">
                  <a:lumMod val="75000"/>
                  <a:lumOff val="25000"/>
                </a:schemeClr>
              </a:solidFill>
              <a:latin typeface="Maven Pro Medium"/>
            </a:endParaRPr>
          </a:p>
          <a:p>
            <a:pPr marL="285750" indent="-285750">
              <a:buFont typeface="Arial" pitchFamily="34" charset="0"/>
              <a:buChar char="•"/>
            </a:pPr>
            <a:r>
              <a:rPr lang="el-GR">
                <a:solidFill>
                  <a:schemeClr val="tx1">
                    <a:lumMod val="75000"/>
                    <a:lumOff val="25000"/>
                  </a:schemeClr>
                </a:solidFill>
                <a:latin typeface="Maven Pro Medium"/>
              </a:rPr>
              <a:t>Μοιράζονται μόνο ένα μέρος του λειτουργικού συστήματος του ξενιστή (</a:t>
            </a:r>
            <a:r>
              <a:rPr lang="en-US">
                <a:solidFill>
                  <a:schemeClr val="tx1">
                    <a:lumMod val="75000"/>
                    <a:lumOff val="25000"/>
                  </a:schemeClr>
                </a:solidFill>
                <a:latin typeface="Maven Pro Medium"/>
              </a:rPr>
              <a:t>OS</a:t>
            </a:r>
            <a:r>
              <a:rPr lang="el-GR">
                <a:solidFill>
                  <a:schemeClr val="tx1">
                    <a:lumMod val="75000"/>
                    <a:lumOff val="25000"/>
                  </a:schemeClr>
                </a:solidFill>
                <a:latin typeface="Maven Pro Medium"/>
              </a:rPr>
              <a:t>).</a:t>
            </a:r>
          </a:p>
          <a:p>
            <a:pPr marL="285750" indent="-285750">
              <a:buFont typeface="Arial" pitchFamily="34" charset="0"/>
              <a:buChar char="•"/>
            </a:pPr>
            <a:r>
              <a:rPr lang="el-GR">
                <a:solidFill>
                  <a:schemeClr val="tx1">
                    <a:lumMod val="75000"/>
                    <a:lumOff val="25000"/>
                  </a:schemeClr>
                </a:solidFill>
                <a:latin typeface="Maven Pro Medium"/>
              </a:rPr>
              <a:t>Και τις εξαρτήσεις της εφαρμογής.</a:t>
            </a:r>
          </a:p>
          <a:p>
            <a:pPr marL="285750" indent="-285750">
              <a:buFont typeface="Arial" pitchFamily="34" charset="0"/>
              <a:buChar char="•"/>
            </a:pPr>
            <a:endParaRPr lang="en-US">
              <a:solidFill>
                <a:schemeClr val="tx1">
                  <a:lumMod val="75000"/>
                  <a:lumOff val="25000"/>
                </a:schemeClr>
              </a:solidFill>
              <a:latin typeface="Maven Pro Medium"/>
            </a:endParaRPr>
          </a:p>
          <a:p>
            <a:endParaRPr lang="en-US"/>
          </a:p>
        </p:txBody>
      </p:sp>
    </p:spTree>
    <p:extLst>
      <p:ext uri="{BB962C8B-B14F-4D97-AF65-F5344CB8AC3E}">
        <p14:creationId xmlns:p14="http://schemas.microsoft.com/office/powerpoint/2010/main" val="110328807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00300" y="504"/>
            <a:ext cx="1644014" cy="1644014"/>
          </a:xfrm>
          <a:custGeom>
            <a:avLst/>
            <a:gdLst/>
            <a:ahLst/>
            <a:cxnLst/>
            <a:rect l="l" t="t" r="r" b="b"/>
            <a:pathLst>
              <a:path w="1644014" h="1644014">
                <a:moveTo>
                  <a:pt x="1643699" y="1643699"/>
                </a:moveTo>
                <a:lnTo>
                  <a:pt x="0" y="0"/>
                </a:lnTo>
                <a:lnTo>
                  <a:pt x="1643699" y="0"/>
                </a:lnTo>
                <a:lnTo>
                  <a:pt x="1643699" y="164369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 y="639"/>
            <a:ext cx="5154295" cy="5134610"/>
          </a:xfrm>
          <a:custGeom>
            <a:avLst/>
            <a:gdLst/>
            <a:ahLst/>
            <a:cxnLst/>
            <a:rect l="l" t="t" r="r" b="b"/>
            <a:pathLst>
              <a:path w="5154295" h="5134610">
                <a:moveTo>
                  <a:pt x="5153700" y="5134249"/>
                </a:moveTo>
                <a:lnTo>
                  <a:pt x="2576849" y="5134249"/>
                </a:lnTo>
                <a:lnTo>
                  <a:pt x="0" y="2567124"/>
                </a:lnTo>
                <a:lnTo>
                  <a:pt x="0" y="0"/>
                </a:lnTo>
                <a:lnTo>
                  <a:pt x="5153700" y="5134249"/>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0" y="1142264"/>
            <a:ext cx="3997325" cy="3982720"/>
          </a:xfrm>
          <a:custGeom>
            <a:avLst/>
            <a:gdLst/>
            <a:ahLst/>
            <a:cxnLst/>
            <a:rect l="l" t="t" r="r" b="b"/>
            <a:pathLst>
              <a:path w="3997325" h="3982720">
                <a:moveTo>
                  <a:pt x="3996899" y="3982212"/>
                </a:moveTo>
                <a:lnTo>
                  <a:pt x="2349137" y="3982212"/>
                </a:lnTo>
                <a:lnTo>
                  <a:pt x="0" y="1641706"/>
                </a:lnTo>
                <a:lnTo>
                  <a:pt x="0" y="0"/>
                </a:lnTo>
                <a:lnTo>
                  <a:pt x="3996899" y="3982212"/>
                </a:lnTo>
                <a:close/>
              </a:path>
            </a:pathLst>
          </a:custGeom>
          <a:solidFill>
            <a:srgbClr val="FFFFFF">
              <a:alpha val="302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496" y="490"/>
            <a:ext cx="2300605" cy="2291715"/>
          </a:xfrm>
          <a:custGeom>
            <a:avLst/>
            <a:gdLst/>
            <a:ahLst/>
            <a:cxnLst/>
            <a:rect l="l" t="t" r="r" b="b"/>
            <a:pathLst>
              <a:path w="2300605" h="2291715">
                <a:moveTo>
                  <a:pt x="2300099" y="2291520"/>
                </a:moveTo>
                <a:lnTo>
                  <a:pt x="1150049" y="2291520"/>
                </a:lnTo>
                <a:lnTo>
                  <a:pt x="0" y="1145760"/>
                </a:lnTo>
                <a:lnTo>
                  <a:pt x="0" y="0"/>
                </a:lnTo>
                <a:lnTo>
                  <a:pt x="2300099" y="2291520"/>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652821" y="588326"/>
            <a:ext cx="2300605" cy="2291715"/>
          </a:xfrm>
          <a:custGeom>
            <a:avLst/>
            <a:gdLst/>
            <a:ahLst/>
            <a:cxnLst/>
            <a:rect l="l" t="t" r="r" b="b"/>
            <a:pathLst>
              <a:path w="2300605" h="2291715">
                <a:moveTo>
                  <a:pt x="2300099" y="2291520"/>
                </a:moveTo>
                <a:lnTo>
                  <a:pt x="0" y="0"/>
                </a:lnTo>
                <a:lnTo>
                  <a:pt x="1150049" y="0"/>
                </a:lnTo>
                <a:lnTo>
                  <a:pt x="2300099" y="1145760"/>
                </a:lnTo>
                <a:lnTo>
                  <a:pt x="2300099" y="2291520"/>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txBox="1">
            <a:spLocks noGrp="1"/>
          </p:cNvSpPr>
          <p:nvPr>
            <p:ph type="title"/>
          </p:nvPr>
        </p:nvSpPr>
        <p:spPr>
          <a:xfrm>
            <a:off x="3314442" y="1504950"/>
            <a:ext cx="5471360" cy="1120820"/>
          </a:xfrm>
          <a:prstGeom prst="rect">
            <a:avLst/>
          </a:prstGeom>
        </p:spPr>
        <p:txBody>
          <a:bodyPr vert="horz" wrap="square" lIns="0" tIns="12700" rIns="0" bIns="0" rtlCol="0">
            <a:spAutoFit/>
          </a:bodyPr>
          <a:lstStyle/>
          <a:p>
            <a:pPr marL="1346835">
              <a:lnSpc>
                <a:spcPct val="100000"/>
              </a:lnSpc>
              <a:spcBef>
                <a:spcPts val="30"/>
              </a:spcBef>
            </a:pPr>
            <a:r>
              <a:rPr lang="el-GR" spc="450"/>
              <a:t>Έννοιες του</a:t>
            </a:r>
            <a:br>
              <a:rPr lang="el-GR" spc="450"/>
            </a:br>
            <a:r>
              <a:rPr lang="el-GR" spc="450"/>
              <a:t>	</a:t>
            </a:r>
            <a:r>
              <a:rPr lang="en-US" spc="425"/>
              <a:t>Kubernetes</a:t>
            </a:r>
            <a:endParaRPr spc="45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3507740" cy="391160"/>
          </a:xfrm>
          <a:prstGeom prst="rect">
            <a:avLst/>
          </a:prstGeom>
        </p:spPr>
        <p:txBody>
          <a:bodyPr vert="horz" wrap="square" lIns="0" tIns="12700" rIns="0" bIns="0" rtlCol="0">
            <a:spAutoFit/>
          </a:bodyPr>
          <a:lstStyle/>
          <a:p>
            <a:pPr marL="12700">
              <a:lnSpc>
                <a:spcPct val="100000"/>
              </a:lnSpc>
              <a:spcBef>
                <a:spcPts val="100"/>
              </a:spcBef>
            </a:pPr>
            <a:r>
              <a:rPr lang="el-GR" sz="2400" spc="280"/>
              <a:t>Βασικές έννοιες</a:t>
            </a:r>
            <a:endParaRPr sz="2400"/>
          </a:p>
        </p:txBody>
      </p:sp>
      <p:sp>
        <p:nvSpPr>
          <p:cNvPr id="3" name="object 3"/>
          <p:cNvSpPr txBox="1"/>
          <p:nvPr/>
        </p:nvSpPr>
        <p:spPr>
          <a:xfrm>
            <a:off x="1370525" y="1632446"/>
            <a:ext cx="6684009" cy="2858475"/>
          </a:xfrm>
          <a:prstGeom prst="rect">
            <a:avLst/>
          </a:prstGeom>
        </p:spPr>
        <p:txBody>
          <a:bodyPr vert="horz" wrap="square" lIns="0" tIns="69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2200"/>
              </a:lnSpc>
              <a:spcBef>
                <a:spcPts val="55"/>
              </a:spcBef>
            </a:pPr>
            <a:r>
              <a:rPr sz="1400" b="1" spc="-45">
                <a:solidFill>
                  <a:srgbClr val="FFFFFF"/>
                </a:solidFill>
                <a:latin typeface="Tahoma" panose="020B0604030504040204" pitchFamily="34" charset="0"/>
                <a:ea typeface="Tahoma" panose="020B0604030504040204" pitchFamily="34" charset="0"/>
                <a:cs typeface="Tahoma" panose="020B0604030504040204" pitchFamily="34" charset="0"/>
              </a:rPr>
              <a:t>Label</a:t>
            </a:r>
            <a:r>
              <a:rPr sz="1400" b="1" spc="-135">
                <a:solidFill>
                  <a:srgbClr val="FFFFFF"/>
                </a:solidFill>
                <a:latin typeface="Tahoma" panose="020B0604030504040204" pitchFamily="34" charset="0"/>
                <a:ea typeface="Tahoma" panose="020B0604030504040204" pitchFamily="34" charset="0"/>
                <a:cs typeface="Tahoma" panose="020B0604030504040204" pitchFamily="34" charset="0"/>
              </a:rPr>
              <a:t> </a:t>
            </a:r>
            <a:r>
              <a:rPr sz="1400" b="1" spc="30">
                <a:solidFill>
                  <a:srgbClr val="FFFFFF"/>
                </a:solidFill>
                <a:latin typeface="Tahoma" panose="020B0604030504040204" pitchFamily="34" charset="0"/>
                <a:ea typeface="Tahoma" panose="020B0604030504040204" pitchFamily="34" charset="0"/>
                <a:cs typeface="Tahoma" panose="020B0604030504040204" pitchFamily="34" charset="0"/>
              </a:rPr>
              <a:t>-</a:t>
            </a:r>
            <a:r>
              <a:rPr sz="1400" b="1" spc="-11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Ζεύγη κλειδιών-τιμών που χρησιμοποιούνται για τον προσδιορισμό, την περιγραφή και την ομαδοποίηση των σχετικών συνόλων αντικειμένων. Τα </a:t>
            </a:r>
            <a:r>
              <a:rPr lang="en-US" sz="1400" spc="15">
                <a:solidFill>
                  <a:srgbClr val="FFFFFF"/>
                </a:solidFill>
                <a:latin typeface="Tahoma" panose="020B0604030504040204" pitchFamily="34" charset="0"/>
                <a:ea typeface="Tahoma" panose="020B0604030504040204" pitchFamily="34" charset="0"/>
                <a:cs typeface="Tahoma" panose="020B0604030504040204" pitchFamily="34" charset="0"/>
              </a:rPr>
              <a:t>labels </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έχουν αυστηρή σύνταξη και συγκεκριμένο σύνολο χαρακτήρων. Κάθε κλειδί πρέπει να είναι μοναδικό για ένα δεδομένο αντικείμενο.*</a:t>
            </a:r>
            <a:endParaRPr lang="en-US" sz="1400" spc="15">
              <a:solidFill>
                <a:srgbClr val="FFFFFF"/>
              </a:solidFill>
              <a:latin typeface="Tahoma" panose="020B0604030504040204" pitchFamily="34" charset="0"/>
              <a:ea typeface="Tahoma" panose="020B0604030504040204" pitchFamily="34" charset="0"/>
              <a:cs typeface="Tahoma" panose="020B0604030504040204" pitchFamily="34" charset="0"/>
            </a:endParaRPr>
          </a:p>
          <a:p>
            <a:pPr marL="12700" marR="5080">
              <a:lnSpc>
                <a:spcPct val="102200"/>
              </a:lnSpc>
              <a:spcBef>
                <a:spcPts val="55"/>
              </a:spcBef>
            </a:pPr>
            <a:endParaRPr sz="1400">
              <a:latin typeface="Tahoma" panose="020B0604030504040204" pitchFamily="34" charset="0"/>
              <a:ea typeface="Tahoma" panose="020B0604030504040204" pitchFamily="34" charset="0"/>
              <a:cs typeface="Tahoma" panose="020B0604030504040204" pitchFamily="34" charset="0"/>
            </a:endParaRPr>
          </a:p>
          <a:p>
            <a:pPr marL="12700" marR="266065">
              <a:lnSpc>
                <a:spcPct val="101600"/>
              </a:lnSpc>
            </a:pPr>
            <a:r>
              <a:rPr sz="1400" b="1" spc="-35">
                <a:solidFill>
                  <a:srgbClr val="FFFFFF"/>
                </a:solidFill>
                <a:latin typeface="Tahoma" panose="020B0604030504040204" pitchFamily="34" charset="0"/>
                <a:ea typeface="Tahoma" panose="020B0604030504040204" pitchFamily="34" charset="0"/>
                <a:cs typeface="Tahoma" panose="020B0604030504040204" pitchFamily="34" charset="0"/>
              </a:rPr>
              <a:t>Annotation </a:t>
            </a:r>
            <a:r>
              <a:rPr sz="1400" b="1" spc="3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Ζεύγη κλειδιών-τιμών που περιέχουν μη αναγνωριστικές πληροφορίες ή μεταδεδομένα. </a:t>
            </a:r>
            <a:r>
              <a:rPr lang="en-US" sz="1400" spc="15">
                <a:solidFill>
                  <a:srgbClr val="FFFFFF"/>
                </a:solidFill>
                <a:latin typeface="Tahoma" panose="020B0604030504040204" pitchFamily="34" charset="0"/>
                <a:ea typeface="Tahoma" panose="020B0604030504040204" pitchFamily="34" charset="0"/>
                <a:cs typeface="Tahoma" panose="020B0604030504040204" pitchFamily="34" charset="0"/>
              </a:rPr>
              <a:t>T</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α </a:t>
            </a:r>
            <a:r>
              <a:rPr lang="en-US" sz="1400" spc="15">
                <a:solidFill>
                  <a:srgbClr val="FFFFFF"/>
                </a:solidFill>
                <a:latin typeface="Tahoma" panose="020B0604030504040204" pitchFamily="34" charset="0"/>
                <a:ea typeface="Tahoma" panose="020B0604030504040204" pitchFamily="34" charset="0"/>
                <a:cs typeface="Tahoma" panose="020B0604030504040204" pitchFamily="34" charset="0"/>
              </a:rPr>
              <a:t>annotations </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δεν έχουν τους συντακτικούς περιορισμούς που έχουν τα </a:t>
            </a:r>
            <a:r>
              <a:rPr lang="en-US" sz="1400" spc="15">
                <a:solidFill>
                  <a:srgbClr val="FFFFFF"/>
                </a:solidFill>
                <a:latin typeface="Tahoma" panose="020B0604030504040204" pitchFamily="34" charset="0"/>
                <a:ea typeface="Tahoma" panose="020B0604030504040204" pitchFamily="34" charset="0"/>
                <a:cs typeface="Tahoma" panose="020B0604030504040204" pitchFamily="34" charset="0"/>
              </a:rPr>
              <a:t>labels</a:t>
            </a:r>
            <a:r>
              <a:rPr lang="el-GR" sz="1400" spc="15">
                <a:solidFill>
                  <a:srgbClr val="FFFFFF"/>
                </a:solidFill>
                <a:latin typeface="Tahoma" panose="020B0604030504040204" pitchFamily="34" charset="0"/>
                <a:ea typeface="Tahoma" panose="020B0604030504040204" pitchFamily="34" charset="0"/>
                <a:cs typeface="Tahoma" panose="020B0604030504040204" pitchFamily="34" charset="0"/>
              </a:rPr>
              <a:t> και μπορεί να περιέχουν δομημένα ή μη δομημένα δεδομένα.</a:t>
            </a:r>
            <a:endParaRPr lang="en-US" sz="1400" spc="15">
              <a:solidFill>
                <a:srgbClr val="FFFFFF"/>
              </a:solidFill>
              <a:latin typeface="Tahoma" panose="020B0604030504040204" pitchFamily="34" charset="0"/>
              <a:ea typeface="Tahoma" panose="020B0604030504040204" pitchFamily="34" charset="0"/>
              <a:cs typeface="Tahoma" panose="020B0604030504040204" pitchFamily="34" charset="0"/>
            </a:endParaRPr>
          </a:p>
          <a:p>
            <a:pPr marL="12700" marR="266065">
              <a:lnSpc>
                <a:spcPct val="101600"/>
              </a:lnSpc>
            </a:pPr>
            <a:endParaRPr sz="1400">
              <a:latin typeface="Tahoma" panose="020B0604030504040204" pitchFamily="34" charset="0"/>
              <a:ea typeface="Tahoma" panose="020B0604030504040204" pitchFamily="34" charset="0"/>
              <a:cs typeface="Tahoma" panose="020B0604030504040204" pitchFamily="34" charset="0"/>
            </a:endParaRPr>
          </a:p>
          <a:p>
            <a:pPr marL="12700" marR="153670">
              <a:lnSpc>
                <a:spcPct val="102200"/>
              </a:lnSpc>
            </a:pPr>
            <a:r>
              <a:rPr sz="1400" b="1" spc="-50">
                <a:solidFill>
                  <a:srgbClr val="FFFFFF"/>
                </a:solidFill>
                <a:latin typeface="Tahoma" panose="020B0604030504040204" pitchFamily="34" charset="0"/>
                <a:ea typeface="Tahoma" panose="020B0604030504040204" pitchFamily="34" charset="0"/>
                <a:cs typeface="Tahoma" panose="020B0604030504040204" pitchFamily="34" charset="0"/>
              </a:rPr>
              <a:t>Selector</a:t>
            </a:r>
            <a:r>
              <a:rPr sz="1400" b="1" spc="-125">
                <a:solidFill>
                  <a:srgbClr val="FFFFFF"/>
                </a:solidFill>
                <a:latin typeface="Tahoma" panose="020B0604030504040204" pitchFamily="34" charset="0"/>
                <a:ea typeface="Tahoma" panose="020B0604030504040204" pitchFamily="34" charset="0"/>
                <a:cs typeface="Tahoma" panose="020B0604030504040204" pitchFamily="34" charset="0"/>
              </a:rPr>
              <a:t> </a:t>
            </a:r>
            <a:r>
              <a:rPr sz="1400" b="1" spc="30">
                <a:solidFill>
                  <a:srgbClr val="FFFFFF"/>
                </a:solidFill>
                <a:latin typeface="Tahoma" panose="020B0604030504040204" pitchFamily="34" charset="0"/>
                <a:ea typeface="Tahoma" panose="020B0604030504040204" pitchFamily="34" charset="0"/>
                <a:cs typeface="Tahoma" panose="020B0604030504040204" pitchFamily="34" charset="0"/>
              </a:rPr>
              <a:t>-</a:t>
            </a:r>
            <a:r>
              <a:rPr sz="1400" b="1" spc="-114">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Οι </a:t>
            </a:r>
            <a:r>
              <a:rPr lang="en-US" sz="1400" spc="-50">
                <a:solidFill>
                  <a:srgbClr val="FFFFFF"/>
                </a:solidFill>
                <a:latin typeface="Tahoma" panose="020B0604030504040204" pitchFamily="34" charset="0"/>
                <a:ea typeface="Tahoma" panose="020B0604030504040204" pitchFamily="34" charset="0"/>
                <a:cs typeface="Tahoma" panose="020B0604030504040204" pitchFamily="34" charset="0"/>
              </a:rPr>
              <a:t>Selectors</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 χρησιμοποιούν </a:t>
            </a:r>
            <a:r>
              <a:rPr lang="en-US" sz="1400" spc="-45">
                <a:solidFill>
                  <a:srgbClr val="FFFFFF"/>
                </a:solidFill>
                <a:latin typeface="Tahoma" panose="020B0604030504040204" pitchFamily="34" charset="0"/>
                <a:ea typeface="Tahoma" panose="020B0604030504040204" pitchFamily="34" charset="0"/>
                <a:cs typeface="Tahoma" panose="020B0604030504040204" pitchFamily="34" charset="0"/>
              </a:rPr>
              <a:t>Labels</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 για να φιλτράρουν ή να επιλέγουν αντικείμενα. Υποστηρίζονται και οι </a:t>
            </a:r>
            <a:r>
              <a:rPr lang="en-US" sz="1400" spc="-50">
                <a:solidFill>
                  <a:srgbClr val="FFFFFF"/>
                </a:solidFill>
                <a:latin typeface="Tahoma" panose="020B0604030504040204" pitchFamily="34" charset="0"/>
                <a:ea typeface="Tahoma" panose="020B0604030504040204" pitchFamily="34" charset="0"/>
                <a:cs typeface="Tahoma" panose="020B0604030504040204" pitchFamily="34" charset="0"/>
              </a:rPr>
              <a:t>Selectors</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 που βασίζονται στην ισότητα (=, ==, !=) και οι απλοί </a:t>
            </a:r>
            <a:r>
              <a:rPr lang="en-US" sz="1400" spc="-50">
                <a:solidFill>
                  <a:srgbClr val="FFFFFF"/>
                </a:solidFill>
                <a:latin typeface="Tahoma" panose="020B0604030504040204" pitchFamily="34" charset="0"/>
                <a:ea typeface="Tahoma" panose="020B0604030504040204" pitchFamily="34" charset="0"/>
                <a:cs typeface="Tahoma" panose="020B0604030504040204" pitchFamily="34" charset="0"/>
              </a:rPr>
              <a:t>Selectors</a:t>
            </a:r>
            <a:r>
              <a:rPr lang="el-GR" sz="1400" spc="10">
                <a:solidFill>
                  <a:srgbClr val="FFFFFF"/>
                </a:solidFill>
                <a:latin typeface="Tahoma" panose="020B0604030504040204" pitchFamily="34" charset="0"/>
                <a:ea typeface="Tahoma" panose="020B0604030504040204" pitchFamily="34" charset="0"/>
                <a:cs typeface="Tahoma" panose="020B0604030504040204" pitchFamily="34" charset="0"/>
              </a:rPr>
              <a:t> αντιστοίχισης κλειδιού-τιμής.</a:t>
            </a:r>
            <a:endParaRPr sz="140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p:nvPr/>
        </p:nvSpPr>
        <p:spPr>
          <a:xfrm>
            <a:off x="1352325" y="4899829"/>
            <a:ext cx="683387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solidFill>
                  <a:srgbClr val="FFFF00"/>
                </a:solidFill>
                <a:latin typeface="Arial"/>
                <a:cs typeface="Arial"/>
              </a:rPr>
              <a:t>*</a:t>
            </a:r>
            <a:r>
              <a:rPr sz="1200" spc="-40">
                <a:solidFill>
                  <a:srgbClr val="7890CD"/>
                </a:solidFill>
                <a:latin typeface="Arial"/>
                <a:cs typeface="Arial"/>
              </a:rPr>
              <a:t> </a:t>
            </a:r>
            <a:r>
              <a:rPr sz="1200" u="heavy" spc="-5">
                <a:uFill>
                  <a:solidFill>
                    <a:srgbClr val="7890CD"/>
                  </a:solidFill>
                </a:uFill>
                <a:latin typeface="Arial"/>
                <a:cs typeface="Arial"/>
                <a:hlinkClick r:id="rId2">
                  <a:extLst>
                    <a:ext uri="{A12FA001-AC4F-418D-AE19-62706E023703}">
                      <ahyp:hlinkClr xmlns:ahyp="http://schemas.microsoft.com/office/drawing/2018/hyperlinkcolor" val="tx"/>
                    </a:ext>
                  </a:extLst>
                </a:hlinkClick>
              </a:rPr>
              <a:t>https://kubernetes.io/docs/concepts/overview/working-with-objects/labels/#syntax-and-character-set</a:t>
            </a:r>
            <a:endParaRPr sz="1200">
              <a:latin typeface="Arial"/>
              <a:cs typeface="Aria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15625" y="319374"/>
            <a:ext cx="2514474" cy="450474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txBox="1"/>
          <p:nvPr/>
        </p:nvSpPr>
        <p:spPr>
          <a:xfrm>
            <a:off x="4031775" y="1622765"/>
            <a:ext cx="2161540" cy="2311400"/>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40"/>
              </a:spcBef>
            </a:pPr>
            <a:r>
              <a:rPr sz="1300" spc="-20">
                <a:solidFill>
                  <a:srgbClr val="FFFFFF"/>
                </a:solidFill>
                <a:latin typeface="Tahoma"/>
                <a:cs typeface="Tahoma"/>
              </a:rPr>
              <a:t>Labels:</a:t>
            </a:r>
            <a:endParaRPr sz="1300">
              <a:latin typeface="Tahoma"/>
              <a:cs typeface="Tahoma"/>
            </a:endParaRPr>
          </a:p>
          <a:p>
            <a:pPr marL="76200" marR="1108075">
              <a:lnSpc>
                <a:spcPct val="115399"/>
              </a:lnSpc>
            </a:pPr>
            <a:r>
              <a:rPr sz="1300" spc="-40">
                <a:solidFill>
                  <a:srgbClr val="FFFFFF"/>
                </a:solidFill>
                <a:latin typeface="Tahoma"/>
                <a:cs typeface="Tahoma"/>
              </a:rPr>
              <a:t>app: </a:t>
            </a:r>
            <a:r>
              <a:rPr sz="1300" spc="-5">
                <a:solidFill>
                  <a:srgbClr val="FFFFFF"/>
                </a:solidFill>
                <a:latin typeface="Tahoma"/>
                <a:cs typeface="Tahoma"/>
              </a:rPr>
              <a:t>nginx  </a:t>
            </a:r>
            <a:r>
              <a:rPr sz="1300">
                <a:solidFill>
                  <a:srgbClr val="FFFFFF"/>
                </a:solidFill>
                <a:latin typeface="Tahoma"/>
                <a:cs typeface="Tahoma"/>
              </a:rPr>
              <a:t>tier:</a:t>
            </a:r>
            <a:r>
              <a:rPr sz="1300" spc="-225">
                <a:solidFill>
                  <a:srgbClr val="FFFFFF"/>
                </a:solidFill>
                <a:latin typeface="Tahoma"/>
                <a:cs typeface="Tahoma"/>
              </a:rPr>
              <a:t> </a:t>
            </a:r>
            <a:r>
              <a:rPr sz="1300" spc="15">
                <a:solidFill>
                  <a:srgbClr val="FFFFFF"/>
                </a:solidFill>
                <a:latin typeface="Tahoma"/>
                <a:cs typeface="Tahoma"/>
              </a:rPr>
              <a:t>fronte</a:t>
            </a:r>
            <a:r>
              <a:rPr lang="en-US" sz="1300" spc="15">
                <a:solidFill>
                  <a:srgbClr val="FFFFFF"/>
                </a:solidFill>
                <a:latin typeface="Tahoma"/>
                <a:cs typeface="Tahoma"/>
              </a:rPr>
              <a:t>n</a:t>
            </a:r>
            <a:r>
              <a:rPr sz="1300" spc="15">
                <a:solidFill>
                  <a:srgbClr val="FFFFFF"/>
                </a:solidFill>
                <a:latin typeface="Tahoma"/>
                <a:cs typeface="Tahoma"/>
              </a:rPr>
              <a:t>d</a:t>
            </a:r>
            <a:endParaRPr sz="1300">
              <a:latin typeface="Tahoma"/>
              <a:cs typeface="Tahoma"/>
            </a:endParaRPr>
          </a:p>
          <a:p>
            <a:pPr>
              <a:lnSpc>
                <a:spcPct val="100000"/>
              </a:lnSpc>
              <a:spcBef>
                <a:spcPts val="25"/>
              </a:spcBef>
            </a:pPr>
            <a:endParaRPr sz="1750">
              <a:latin typeface="Times New Roman"/>
              <a:cs typeface="Times New Roman"/>
            </a:endParaRPr>
          </a:p>
          <a:p>
            <a:pPr marL="12700">
              <a:lnSpc>
                <a:spcPct val="100000"/>
              </a:lnSpc>
            </a:pPr>
            <a:r>
              <a:rPr sz="1300" spc="20">
                <a:solidFill>
                  <a:srgbClr val="FFFFFF"/>
                </a:solidFill>
                <a:latin typeface="Tahoma"/>
                <a:cs typeface="Tahoma"/>
              </a:rPr>
              <a:t>Annotations</a:t>
            </a:r>
            <a:endParaRPr sz="1300">
              <a:latin typeface="Tahoma"/>
              <a:cs typeface="Tahoma"/>
            </a:endParaRPr>
          </a:p>
          <a:p>
            <a:pPr marL="76200">
              <a:lnSpc>
                <a:spcPct val="100000"/>
              </a:lnSpc>
              <a:spcBef>
                <a:spcPts val="240"/>
              </a:spcBef>
            </a:pPr>
            <a:r>
              <a:rPr sz="1300">
                <a:solidFill>
                  <a:srgbClr val="FFFFFF"/>
                </a:solidFill>
                <a:latin typeface="Tahoma"/>
                <a:cs typeface="Tahoma"/>
              </a:rPr>
              <a:t>description:</a:t>
            </a:r>
            <a:r>
              <a:rPr sz="1300" spc="-175">
                <a:solidFill>
                  <a:srgbClr val="FFFFFF"/>
                </a:solidFill>
                <a:latin typeface="Tahoma"/>
                <a:cs typeface="Tahoma"/>
              </a:rPr>
              <a:t> </a:t>
            </a:r>
            <a:r>
              <a:rPr sz="1300" spc="-10">
                <a:solidFill>
                  <a:srgbClr val="FFFFFF"/>
                </a:solidFill>
                <a:latin typeface="Tahoma"/>
                <a:cs typeface="Tahoma"/>
              </a:rPr>
              <a:t>“nginx</a:t>
            </a:r>
            <a:r>
              <a:rPr sz="1300" spc="-175">
                <a:solidFill>
                  <a:srgbClr val="FFFFFF"/>
                </a:solidFill>
                <a:latin typeface="Tahoma"/>
                <a:cs typeface="Tahoma"/>
              </a:rPr>
              <a:t> </a:t>
            </a:r>
            <a:r>
              <a:rPr sz="1300" spc="10">
                <a:solidFill>
                  <a:srgbClr val="FFFFFF"/>
                </a:solidFill>
                <a:latin typeface="Tahoma"/>
                <a:cs typeface="Tahoma"/>
              </a:rPr>
              <a:t>frontend”</a:t>
            </a:r>
            <a:endParaRPr sz="1300">
              <a:latin typeface="Tahoma"/>
              <a:cs typeface="Tahoma"/>
            </a:endParaRPr>
          </a:p>
          <a:p>
            <a:pPr>
              <a:lnSpc>
                <a:spcPct val="100000"/>
              </a:lnSpc>
              <a:spcBef>
                <a:spcPts val="15"/>
              </a:spcBef>
            </a:pPr>
            <a:endParaRPr sz="1550">
              <a:latin typeface="Times New Roman"/>
              <a:cs typeface="Times New Roman"/>
            </a:endParaRPr>
          </a:p>
          <a:p>
            <a:pPr marL="76200" marR="1343660" indent="-64135">
              <a:lnSpc>
                <a:spcPct val="115399"/>
              </a:lnSpc>
              <a:spcBef>
                <a:spcPts val="5"/>
              </a:spcBef>
            </a:pPr>
            <a:r>
              <a:rPr sz="1300" spc="-5">
                <a:solidFill>
                  <a:srgbClr val="FFFFFF"/>
                </a:solidFill>
                <a:latin typeface="Tahoma"/>
                <a:cs typeface="Tahoma"/>
              </a:rPr>
              <a:t>Selector:  </a:t>
            </a:r>
            <a:r>
              <a:rPr sz="1300" spc="-40">
                <a:solidFill>
                  <a:srgbClr val="FFFFFF"/>
                </a:solidFill>
                <a:latin typeface="Tahoma"/>
                <a:cs typeface="Tahoma"/>
              </a:rPr>
              <a:t>app:</a:t>
            </a:r>
            <a:r>
              <a:rPr sz="1300" spc="-240">
                <a:solidFill>
                  <a:srgbClr val="FFFFFF"/>
                </a:solidFill>
                <a:latin typeface="Tahoma"/>
                <a:cs typeface="Tahoma"/>
              </a:rPr>
              <a:t> </a:t>
            </a:r>
            <a:r>
              <a:rPr sz="1300" spc="-5">
                <a:solidFill>
                  <a:srgbClr val="FFFFFF"/>
                </a:solidFill>
                <a:latin typeface="Tahoma"/>
                <a:cs typeface="Tahoma"/>
              </a:rPr>
              <a:t>nginx</a:t>
            </a:r>
            <a:endParaRPr sz="1300">
              <a:latin typeface="Tahoma"/>
              <a:cs typeface="Tahoma"/>
            </a:endParaRPr>
          </a:p>
          <a:p>
            <a:pPr marL="76200">
              <a:lnSpc>
                <a:spcPct val="100000"/>
              </a:lnSpc>
              <a:spcBef>
                <a:spcPts val="240"/>
              </a:spcBef>
            </a:pPr>
            <a:r>
              <a:rPr sz="1300">
                <a:solidFill>
                  <a:srgbClr val="FFFFFF"/>
                </a:solidFill>
                <a:latin typeface="Tahoma"/>
                <a:cs typeface="Tahoma"/>
              </a:rPr>
              <a:t>tier:</a:t>
            </a:r>
            <a:r>
              <a:rPr sz="1300" spc="-165">
                <a:solidFill>
                  <a:srgbClr val="FFFFFF"/>
                </a:solidFill>
                <a:latin typeface="Tahoma"/>
                <a:cs typeface="Tahoma"/>
              </a:rPr>
              <a:t> </a:t>
            </a:r>
            <a:r>
              <a:rPr sz="1300" spc="15">
                <a:solidFill>
                  <a:srgbClr val="FFFFFF"/>
                </a:solidFill>
                <a:latin typeface="Tahoma"/>
                <a:cs typeface="Tahoma"/>
              </a:rPr>
              <a:t>frontend</a:t>
            </a:r>
            <a:endParaRPr sz="1300">
              <a:latin typeface="Tahoma"/>
              <a:cs typeface="Tahoma"/>
            </a:endParaRPr>
          </a:p>
        </p:txBody>
      </p:sp>
      <p:sp>
        <p:nvSpPr>
          <p:cNvPr id="4" name="object 4"/>
          <p:cNvSpPr txBox="1">
            <a:spLocks noGrp="1"/>
          </p:cNvSpPr>
          <p:nvPr>
            <p:ph type="title"/>
          </p:nvPr>
        </p:nvSpPr>
        <p:spPr>
          <a:xfrm>
            <a:off x="4264438" y="463958"/>
            <a:ext cx="3766820" cy="753110"/>
          </a:xfrm>
          <a:prstGeom prst="rect">
            <a:avLst/>
          </a:prstGeom>
        </p:spPr>
        <p:txBody>
          <a:bodyPr vert="horz" wrap="square" lIns="0" tIns="27940" rIns="0" bIns="0" rtlCol="0">
            <a:spAutoFit/>
          </a:bodyPr>
          <a:lstStyle/>
          <a:p>
            <a:pPr marL="848994" marR="5080" indent="-836930">
              <a:lnSpc>
                <a:spcPts val="2850"/>
              </a:lnSpc>
              <a:spcBef>
                <a:spcPts val="220"/>
              </a:spcBef>
            </a:pPr>
            <a:r>
              <a:rPr sz="2400" spc="215"/>
              <a:t>Labels, </a:t>
            </a:r>
            <a:r>
              <a:rPr sz="2400" spc="225"/>
              <a:t>Annotations,  </a:t>
            </a:r>
            <a:r>
              <a:rPr sz="2400" spc="330"/>
              <a:t>and</a:t>
            </a:r>
            <a:r>
              <a:rPr sz="2400" spc="75"/>
              <a:t> </a:t>
            </a:r>
            <a:r>
              <a:rPr sz="2400" spc="229"/>
              <a:t>Selectors</a:t>
            </a:r>
            <a:endParaRPr sz="240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76123" y="644933"/>
            <a:ext cx="3000375" cy="391160"/>
          </a:xfrm>
          <a:prstGeom prst="rect">
            <a:avLst/>
          </a:prstGeom>
        </p:spPr>
        <p:txBody>
          <a:bodyPr vert="horz" wrap="square" lIns="0" tIns="12700" rIns="0" bIns="0" rtlCol="0">
            <a:spAutoFit/>
          </a:bodyPr>
          <a:lstStyle/>
          <a:p>
            <a:pPr marL="12700">
              <a:lnSpc>
                <a:spcPct val="100000"/>
              </a:lnSpc>
              <a:spcBef>
                <a:spcPts val="100"/>
              </a:spcBef>
            </a:pPr>
            <a:r>
              <a:rPr sz="2400" spc="270"/>
              <a:t>Set-based</a:t>
            </a:r>
            <a:r>
              <a:rPr sz="2400" spc="40"/>
              <a:t> </a:t>
            </a:r>
            <a:r>
              <a:rPr sz="2400" spc="215"/>
              <a:t>selectors</a:t>
            </a:r>
            <a:endParaRPr sz="2400"/>
          </a:p>
        </p:txBody>
      </p:sp>
      <p:sp>
        <p:nvSpPr>
          <p:cNvPr id="3" name="object 3"/>
          <p:cNvSpPr txBox="1"/>
          <p:nvPr/>
        </p:nvSpPr>
        <p:spPr>
          <a:xfrm>
            <a:off x="4827599" y="1603490"/>
            <a:ext cx="3199130" cy="2944396"/>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40"/>
              </a:spcBef>
            </a:pPr>
            <a:r>
              <a:rPr lang="el-GR" sz="1300" spc="30">
                <a:solidFill>
                  <a:srgbClr val="FFFFFF"/>
                </a:solidFill>
                <a:latin typeface="Tahoma"/>
                <a:cs typeface="Tahoma"/>
              </a:rPr>
              <a:t>Έγκυροι</a:t>
            </a:r>
            <a:r>
              <a:rPr sz="1300" spc="-165">
                <a:solidFill>
                  <a:srgbClr val="FFFFFF"/>
                </a:solidFill>
                <a:latin typeface="Tahoma"/>
                <a:cs typeface="Tahoma"/>
              </a:rPr>
              <a:t> </a:t>
            </a:r>
            <a:r>
              <a:rPr sz="1300" spc="10">
                <a:solidFill>
                  <a:srgbClr val="FFFFFF"/>
                </a:solidFill>
                <a:latin typeface="Tahoma"/>
                <a:cs typeface="Tahoma"/>
              </a:rPr>
              <a:t>Operators:</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45">
                <a:solidFill>
                  <a:srgbClr val="FFFFFF"/>
                </a:solidFill>
                <a:latin typeface="Tahoma"/>
                <a:cs typeface="Tahoma"/>
              </a:rPr>
              <a:t>In</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15" err="1">
                <a:solidFill>
                  <a:srgbClr val="FFFFFF"/>
                </a:solidFill>
                <a:latin typeface="Tahoma"/>
                <a:cs typeface="Tahoma"/>
              </a:rPr>
              <a:t>NotIn</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15">
                <a:solidFill>
                  <a:srgbClr val="FFFFFF"/>
                </a:solidFill>
                <a:latin typeface="Tahoma"/>
                <a:cs typeface="Tahoma"/>
              </a:rPr>
              <a:t>Exists</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30" err="1">
                <a:solidFill>
                  <a:srgbClr val="FFFFFF"/>
                </a:solidFill>
                <a:latin typeface="Tahoma"/>
                <a:cs typeface="Tahoma"/>
              </a:rPr>
              <a:t>DoesNotExist</a:t>
            </a:r>
            <a:endParaRPr sz="1300">
              <a:latin typeface="Tahoma"/>
              <a:cs typeface="Tahoma"/>
            </a:endParaRPr>
          </a:p>
          <a:p>
            <a:pPr>
              <a:lnSpc>
                <a:spcPct val="100000"/>
              </a:lnSpc>
              <a:spcBef>
                <a:spcPts val="25"/>
              </a:spcBef>
              <a:buClr>
                <a:srgbClr val="FFFFFF"/>
              </a:buClr>
              <a:buFont typeface="Arial"/>
              <a:buChar char="●"/>
            </a:pPr>
            <a:endParaRPr sz="1750">
              <a:latin typeface="Times New Roman"/>
              <a:cs typeface="Times New Roman"/>
            </a:endParaRPr>
          </a:p>
          <a:p>
            <a:pPr marL="12700">
              <a:lnSpc>
                <a:spcPct val="100000"/>
              </a:lnSpc>
            </a:pPr>
            <a:r>
              <a:rPr lang="el-GR" sz="1300" spc="5">
                <a:solidFill>
                  <a:srgbClr val="FFFFFF"/>
                </a:solidFill>
                <a:latin typeface="Tahoma"/>
                <a:cs typeface="Tahoma"/>
              </a:rPr>
              <a:t>Υποστηριζόμενα αντικείμενα με </a:t>
            </a:r>
            <a:r>
              <a:rPr sz="1300" spc="-5">
                <a:solidFill>
                  <a:srgbClr val="FFFFFF"/>
                </a:solidFill>
                <a:latin typeface="Tahoma"/>
                <a:cs typeface="Tahoma"/>
              </a:rPr>
              <a:t>set-based</a:t>
            </a:r>
            <a:r>
              <a:rPr sz="1300" spc="-150">
                <a:solidFill>
                  <a:srgbClr val="FFFFFF"/>
                </a:solidFill>
                <a:latin typeface="Tahoma"/>
                <a:cs typeface="Tahoma"/>
              </a:rPr>
              <a:t> </a:t>
            </a:r>
            <a:r>
              <a:rPr sz="1300" spc="-5">
                <a:solidFill>
                  <a:srgbClr val="FFFFFF"/>
                </a:solidFill>
                <a:latin typeface="Tahoma"/>
                <a:cs typeface="Tahoma"/>
              </a:rPr>
              <a:t>selectors:</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20">
                <a:solidFill>
                  <a:srgbClr val="FFFFFF"/>
                </a:solidFill>
                <a:latin typeface="Tahoma"/>
                <a:cs typeface="Tahoma"/>
              </a:rPr>
              <a:t>Job</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15">
                <a:solidFill>
                  <a:srgbClr val="FFFFFF"/>
                </a:solidFill>
                <a:latin typeface="Tahoma"/>
                <a:cs typeface="Tahoma"/>
              </a:rPr>
              <a:t>Deployment</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5" err="1">
                <a:solidFill>
                  <a:srgbClr val="FFFFFF"/>
                </a:solidFill>
                <a:latin typeface="Tahoma"/>
                <a:cs typeface="Tahoma"/>
              </a:rPr>
              <a:t>ReplicaSet</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5" err="1">
                <a:solidFill>
                  <a:srgbClr val="FFFFFF"/>
                </a:solidFill>
                <a:latin typeface="Tahoma"/>
                <a:cs typeface="Tahoma"/>
              </a:rPr>
              <a:t>DaemonSet</a:t>
            </a:r>
            <a:endParaRPr sz="1300">
              <a:latin typeface="Tahoma"/>
              <a:cs typeface="Tahoma"/>
            </a:endParaRPr>
          </a:p>
          <a:p>
            <a:pPr marL="469900" indent="-328295">
              <a:lnSpc>
                <a:spcPct val="100000"/>
              </a:lnSpc>
              <a:spcBef>
                <a:spcPts val="240"/>
              </a:spcBef>
              <a:buFont typeface="Arial"/>
              <a:buChar char="●"/>
              <a:tabLst>
                <a:tab pos="469265" algn="l"/>
                <a:tab pos="469900" algn="l"/>
              </a:tabLst>
            </a:pPr>
            <a:r>
              <a:rPr sz="1300" spc="20" err="1">
                <a:solidFill>
                  <a:srgbClr val="FFFFFF"/>
                </a:solidFill>
                <a:latin typeface="Tahoma"/>
                <a:cs typeface="Tahoma"/>
              </a:rPr>
              <a:t>PersistentVolumeClaims</a:t>
            </a:r>
            <a:endParaRPr sz="1300">
              <a:latin typeface="Tahoma"/>
              <a:cs typeface="Tahoma"/>
            </a:endParaRPr>
          </a:p>
        </p:txBody>
      </p:sp>
      <p:sp>
        <p:nvSpPr>
          <p:cNvPr id="4" name="object 4"/>
          <p:cNvSpPr/>
          <p:nvPr/>
        </p:nvSpPr>
        <p:spPr>
          <a:xfrm>
            <a:off x="545125" y="369975"/>
            <a:ext cx="3876850" cy="440355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4" y="644933"/>
            <a:ext cx="4725475" cy="382156"/>
          </a:xfrm>
          <a:prstGeom prst="rect">
            <a:avLst/>
          </a:prstGeom>
        </p:spPr>
        <p:txBody>
          <a:bodyPr vert="horz" wrap="square" lIns="0" tIns="12700" rIns="0" bIns="0" rtlCol="0">
            <a:spAutoFit/>
          </a:bodyPr>
          <a:lstStyle/>
          <a:p>
            <a:pPr marL="12700">
              <a:lnSpc>
                <a:spcPct val="100000"/>
              </a:lnSpc>
              <a:spcBef>
                <a:spcPts val="100"/>
              </a:spcBef>
              <a:tabLst>
                <a:tab pos="1623695" algn="l"/>
              </a:tabLst>
            </a:pPr>
            <a:r>
              <a:rPr lang="el-GR" sz="2400" spc="300"/>
              <a:t>Βασικές έννοιες</a:t>
            </a:r>
            <a:r>
              <a:rPr sz="2400" spc="300"/>
              <a:t>	</a:t>
            </a:r>
            <a:r>
              <a:rPr sz="2400" spc="180"/>
              <a:t>-</a:t>
            </a:r>
            <a:r>
              <a:rPr sz="2400" spc="15"/>
              <a:t> </a:t>
            </a:r>
            <a:r>
              <a:rPr sz="2400" spc="270"/>
              <a:t>Workloads</a:t>
            </a:r>
            <a:endParaRPr sz="2400"/>
          </a:p>
        </p:txBody>
      </p:sp>
      <p:sp>
        <p:nvSpPr>
          <p:cNvPr id="3" name="object 3"/>
          <p:cNvSpPr txBox="1"/>
          <p:nvPr/>
        </p:nvSpPr>
        <p:spPr>
          <a:xfrm>
            <a:off x="1370525" y="1590712"/>
            <a:ext cx="6685280" cy="3460050"/>
          </a:xfrm>
          <a:prstGeom prst="rect">
            <a:avLst/>
          </a:prstGeom>
        </p:spPr>
        <p:txBody>
          <a:bodyPr vert="horz" wrap="square" lIns="0" tIns="184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270510">
              <a:lnSpc>
                <a:spcPct val="114599"/>
              </a:lnSpc>
              <a:spcBef>
                <a:spcPts val="145"/>
              </a:spcBef>
            </a:pPr>
            <a:r>
              <a:rPr lang="el-GR" sz="1600" b="1" spc="-40" err="1">
                <a:solidFill>
                  <a:srgbClr val="FFFFFF"/>
                </a:solidFill>
                <a:latin typeface="Gill Sans MT"/>
                <a:cs typeface="Gill Sans MT"/>
              </a:rPr>
              <a:t>Pod</a:t>
            </a:r>
            <a:r>
              <a:rPr lang="el-GR" sz="1600" b="1" spc="-130">
                <a:solidFill>
                  <a:srgbClr val="FFFFFF"/>
                </a:solidFill>
                <a:latin typeface="Gill Sans MT"/>
                <a:cs typeface="Gill Sans MT"/>
              </a:rPr>
              <a:t> </a:t>
            </a:r>
            <a:r>
              <a:rPr lang="el-GR" sz="1600" b="1" spc="40">
                <a:solidFill>
                  <a:srgbClr val="FFFFFF"/>
                </a:solidFill>
                <a:latin typeface="Gill Sans MT"/>
                <a:cs typeface="Gill Sans MT"/>
              </a:rPr>
              <a:t>-</a:t>
            </a:r>
            <a:r>
              <a:rPr lang="el-GR" sz="1600" b="1" spc="-190">
                <a:solidFill>
                  <a:srgbClr val="FFFFFF"/>
                </a:solidFill>
                <a:latin typeface="Gill Sans MT"/>
                <a:cs typeface="Gill Sans MT"/>
              </a:rPr>
              <a:t> </a:t>
            </a:r>
            <a:r>
              <a:rPr lang="el-GR" sz="1300" spc="100">
                <a:solidFill>
                  <a:srgbClr val="FFFFFF"/>
                </a:solidFill>
                <a:latin typeface="Tahoma"/>
                <a:cs typeface="Tahoma"/>
              </a:rPr>
              <a:t>Οι μικρότερες εκτελέσιμες μονάδες που δημιουργούνται και διαχειρίζονται από το Kubernetes. Ένα pod είναι μια ομάδα ενός ή περισσοτέρων δοχείων, με κοινόχρηστους πόρους αποθήκευσης/δικτύου και μια προδιαγραφή για το πώς να εκτελεστούν τα δοχεία.</a:t>
            </a:r>
          </a:p>
          <a:p>
            <a:pPr>
              <a:lnSpc>
                <a:spcPct val="100000"/>
              </a:lnSpc>
              <a:spcBef>
                <a:spcPts val="40"/>
              </a:spcBef>
            </a:pPr>
            <a:endParaRPr lang="en-US" sz="1300">
              <a:latin typeface="Times New Roman"/>
              <a:cs typeface="Times New Roman"/>
            </a:endParaRPr>
          </a:p>
          <a:p>
            <a:pPr marL="12700" marR="389890">
              <a:lnSpc>
                <a:spcPct val="113900"/>
              </a:lnSpc>
              <a:spcBef>
                <a:spcPts val="5"/>
              </a:spcBef>
            </a:pPr>
            <a:r>
              <a:rPr sz="1600" b="1" spc="-35" err="1">
                <a:solidFill>
                  <a:srgbClr val="FFFFFF"/>
                </a:solidFill>
                <a:latin typeface="Gill Sans MT"/>
                <a:cs typeface="Gill Sans MT"/>
              </a:rPr>
              <a:t>ReplicationController</a:t>
            </a:r>
            <a:r>
              <a:rPr sz="1600" b="1" spc="-130">
                <a:solidFill>
                  <a:srgbClr val="FFFFFF"/>
                </a:solidFill>
                <a:latin typeface="Gill Sans MT"/>
                <a:cs typeface="Gill Sans MT"/>
              </a:rPr>
              <a:t> </a:t>
            </a:r>
            <a:r>
              <a:rPr sz="1600" b="1" spc="40">
                <a:solidFill>
                  <a:srgbClr val="FFFFFF"/>
                </a:solidFill>
                <a:latin typeface="Gill Sans MT"/>
                <a:cs typeface="Gill Sans MT"/>
              </a:rPr>
              <a:t>-</a:t>
            </a:r>
            <a:r>
              <a:rPr sz="1600" b="1" spc="-130">
                <a:solidFill>
                  <a:srgbClr val="FFFFFF"/>
                </a:solidFill>
                <a:latin typeface="Gill Sans MT"/>
                <a:cs typeface="Gill Sans MT"/>
              </a:rPr>
              <a:t> </a:t>
            </a:r>
            <a:r>
              <a:rPr lang="el-GR" sz="1300" spc="40">
                <a:solidFill>
                  <a:srgbClr val="FFFFFF"/>
                </a:solidFill>
                <a:latin typeface="Tahoma"/>
                <a:cs typeface="Tahoma"/>
              </a:rPr>
              <a:t>Μέθοδος διαχείρισης αντιγράφων </a:t>
            </a:r>
            <a:r>
              <a:rPr lang="en-US" sz="1300" spc="40">
                <a:solidFill>
                  <a:srgbClr val="FFFFFF"/>
                </a:solidFill>
                <a:latin typeface="Tahoma"/>
                <a:cs typeface="Tahoma"/>
              </a:rPr>
              <a:t>pods</a:t>
            </a:r>
            <a:r>
              <a:rPr lang="el-GR" sz="1300" spc="40">
                <a:solidFill>
                  <a:srgbClr val="FFFFFF"/>
                </a:solidFill>
                <a:latin typeface="Tahoma"/>
                <a:cs typeface="Tahoma"/>
              </a:rPr>
              <a:t> και του κύκλου ζωής τους. Ελέγχουν τον προγραμματισμό, την κλιμάκωση και την διαγραφή τους.</a:t>
            </a:r>
            <a:endParaRPr sz="1300">
              <a:latin typeface="Tahoma"/>
              <a:cs typeface="Tahoma"/>
            </a:endParaRPr>
          </a:p>
          <a:p>
            <a:pPr>
              <a:lnSpc>
                <a:spcPct val="100000"/>
              </a:lnSpc>
              <a:spcBef>
                <a:spcPts val="20"/>
              </a:spcBef>
            </a:pPr>
            <a:endParaRPr sz="1550">
              <a:latin typeface="Times New Roman"/>
              <a:cs typeface="Times New Roman"/>
            </a:endParaRPr>
          </a:p>
          <a:p>
            <a:pPr marL="12700">
              <a:lnSpc>
                <a:spcPct val="100000"/>
              </a:lnSpc>
            </a:pPr>
            <a:r>
              <a:rPr sz="1600" b="1" spc="-35" err="1">
                <a:solidFill>
                  <a:srgbClr val="FFFFFF"/>
                </a:solidFill>
                <a:latin typeface="Gill Sans MT"/>
                <a:cs typeface="Gill Sans MT"/>
              </a:rPr>
              <a:t>ReplicaSet</a:t>
            </a:r>
            <a:r>
              <a:rPr sz="1600" b="1" spc="-195">
                <a:solidFill>
                  <a:srgbClr val="FFFFFF"/>
                </a:solidFill>
                <a:latin typeface="Gill Sans MT"/>
                <a:cs typeface="Gill Sans MT"/>
              </a:rPr>
              <a:t> </a:t>
            </a:r>
            <a:r>
              <a:rPr sz="1600" b="1" spc="40">
                <a:solidFill>
                  <a:srgbClr val="FFFFFF"/>
                </a:solidFill>
                <a:latin typeface="Gill Sans MT"/>
                <a:cs typeface="Gill Sans MT"/>
              </a:rPr>
              <a:t>-</a:t>
            </a:r>
            <a:r>
              <a:rPr sz="1600" b="1" spc="-135">
                <a:solidFill>
                  <a:srgbClr val="FFFFFF"/>
                </a:solidFill>
                <a:latin typeface="Gill Sans MT"/>
                <a:cs typeface="Gill Sans MT"/>
              </a:rPr>
              <a:t> </a:t>
            </a:r>
            <a:r>
              <a:rPr lang="el-GR" sz="1300" spc="40">
                <a:solidFill>
                  <a:srgbClr val="FFFFFF"/>
                </a:solidFill>
                <a:latin typeface="Tahoma"/>
                <a:cs typeface="Tahoma"/>
              </a:rPr>
              <a:t>Επόμενης γενιάς ReplicationController. Υποστηρίζει </a:t>
            </a:r>
            <a:r>
              <a:rPr lang="en-US" sz="1300" spc="40">
                <a:solidFill>
                  <a:srgbClr val="FFFFFF"/>
                </a:solidFill>
                <a:latin typeface="Tahoma"/>
                <a:cs typeface="Tahoma"/>
              </a:rPr>
              <a:t>selectors</a:t>
            </a:r>
            <a:r>
              <a:rPr lang="el-GR" sz="1300" spc="40">
                <a:solidFill>
                  <a:srgbClr val="FFFFFF"/>
                </a:solidFill>
                <a:latin typeface="Tahoma"/>
                <a:cs typeface="Tahoma"/>
              </a:rPr>
              <a:t> που βασίζονται σε σύνολο.</a:t>
            </a:r>
          </a:p>
          <a:p>
            <a:pPr marL="12700">
              <a:lnSpc>
                <a:spcPct val="100000"/>
              </a:lnSpc>
            </a:pPr>
            <a:endParaRPr lang="el-GR" sz="1300" b="1" spc="40">
              <a:solidFill>
                <a:srgbClr val="FFFFFF"/>
              </a:solidFill>
              <a:latin typeface="Tahoma"/>
              <a:cs typeface="Tahoma"/>
            </a:endParaRPr>
          </a:p>
          <a:p>
            <a:pPr marL="12700">
              <a:lnSpc>
                <a:spcPct val="100000"/>
              </a:lnSpc>
            </a:pPr>
            <a:r>
              <a:rPr sz="1600" b="1" spc="-50">
                <a:solidFill>
                  <a:srgbClr val="FFFFFF"/>
                </a:solidFill>
                <a:latin typeface="Gill Sans MT"/>
                <a:cs typeface="Gill Sans MT"/>
              </a:rPr>
              <a:t>Deployment</a:t>
            </a:r>
            <a:r>
              <a:rPr sz="1600" b="1" spc="-130">
                <a:solidFill>
                  <a:srgbClr val="FFFFFF"/>
                </a:solidFill>
                <a:latin typeface="Gill Sans MT"/>
                <a:cs typeface="Gill Sans MT"/>
              </a:rPr>
              <a:t> </a:t>
            </a:r>
            <a:r>
              <a:rPr sz="1600" b="1" spc="40">
                <a:solidFill>
                  <a:srgbClr val="FFFFFF"/>
                </a:solidFill>
                <a:latin typeface="Gill Sans MT"/>
                <a:cs typeface="Gill Sans MT"/>
              </a:rPr>
              <a:t>-</a:t>
            </a:r>
            <a:r>
              <a:rPr sz="1600" b="1" spc="-114">
                <a:solidFill>
                  <a:srgbClr val="FFFFFF"/>
                </a:solidFill>
                <a:latin typeface="Gill Sans MT"/>
                <a:cs typeface="Gill Sans MT"/>
              </a:rPr>
              <a:t> </a:t>
            </a:r>
            <a:r>
              <a:rPr lang="el-GR" sz="1300" spc="100">
                <a:solidFill>
                  <a:srgbClr val="FFFFFF"/>
                </a:solidFill>
                <a:latin typeface="Tahoma"/>
                <a:cs typeface="Tahoma"/>
              </a:rPr>
              <a:t>Μια δηλωτική μέθοδος διαχείρισης </a:t>
            </a:r>
            <a:r>
              <a:rPr lang="en-US" sz="1300" spc="100">
                <a:solidFill>
                  <a:srgbClr val="FFFFFF"/>
                </a:solidFill>
                <a:latin typeface="Tahoma"/>
                <a:cs typeface="Tahoma"/>
              </a:rPr>
              <a:t>stateless</a:t>
            </a:r>
            <a:r>
              <a:rPr lang="el-GR" sz="1300" spc="100">
                <a:solidFill>
                  <a:srgbClr val="FFFFFF"/>
                </a:solidFill>
                <a:latin typeface="Tahoma"/>
                <a:cs typeface="Tahoma"/>
              </a:rPr>
              <a:t> Pods και ReplicaSets. Παρέχει λειτουργικότητα επαναφοράς και πιο λεπτομερείς μηχανισμούς ελέγχου ενημέρωσης.</a:t>
            </a:r>
            <a:endParaRPr sz="1300">
              <a:latin typeface="Tahoma"/>
              <a:cs typeface="Tahoma"/>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2150" y="471975"/>
            <a:ext cx="1958000" cy="4199574"/>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6578550" y="721337"/>
            <a:ext cx="2122124" cy="3700850"/>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txBox="1">
            <a:spLocks noGrp="1"/>
          </p:cNvSpPr>
          <p:nvPr>
            <p:ph type="title"/>
          </p:nvPr>
        </p:nvSpPr>
        <p:spPr>
          <a:xfrm>
            <a:off x="2683162" y="407608"/>
            <a:ext cx="1944370" cy="391160"/>
          </a:xfrm>
          <a:prstGeom prst="rect">
            <a:avLst/>
          </a:prstGeom>
        </p:spPr>
        <p:txBody>
          <a:bodyPr vert="horz" wrap="square" lIns="0" tIns="12700" rIns="0" bIns="0" rtlCol="0">
            <a:spAutoFit/>
          </a:bodyPr>
          <a:lstStyle/>
          <a:p>
            <a:pPr marL="12700">
              <a:lnSpc>
                <a:spcPct val="100000"/>
              </a:lnSpc>
              <a:spcBef>
                <a:spcPts val="100"/>
              </a:spcBef>
            </a:pPr>
            <a:r>
              <a:rPr sz="2400" spc="305"/>
              <a:t>Deployment</a:t>
            </a:r>
            <a:endParaRPr sz="2400"/>
          </a:p>
        </p:txBody>
      </p:sp>
      <p:sp>
        <p:nvSpPr>
          <p:cNvPr id="5" name="object 5"/>
          <p:cNvSpPr txBox="1"/>
          <p:nvPr/>
        </p:nvSpPr>
        <p:spPr>
          <a:xfrm>
            <a:off x="2798875" y="1030116"/>
            <a:ext cx="1812925" cy="206011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5399"/>
              </a:lnSpc>
              <a:spcBef>
                <a:spcPts val="100"/>
              </a:spcBef>
            </a:pPr>
            <a:r>
              <a:rPr lang="el-GR" sz="1300" spc="20">
                <a:solidFill>
                  <a:srgbClr val="FFFFFF"/>
                </a:solidFill>
                <a:latin typeface="Tahoma"/>
                <a:cs typeface="Tahoma"/>
              </a:rPr>
              <a:t>Περιέχει τη διαμόρφωση του τρόπου διαχείρισης των ενημερώσεων ή των «</a:t>
            </a:r>
            <a:r>
              <a:rPr lang="en-US" sz="1300" spc="20">
                <a:solidFill>
                  <a:srgbClr val="FFFFFF"/>
                </a:solidFill>
                <a:latin typeface="Tahoma"/>
                <a:cs typeface="Tahoma"/>
              </a:rPr>
              <a:t>deployments</a:t>
            </a:r>
            <a:r>
              <a:rPr lang="el-GR" sz="1300" spc="20">
                <a:solidFill>
                  <a:srgbClr val="FFFFFF"/>
                </a:solidFill>
                <a:latin typeface="Tahoma"/>
                <a:cs typeface="Tahoma"/>
              </a:rPr>
              <a:t>» και του προτύπου pod που χρησιμοποιείται για τη δημιουργία του ReplicaSet.</a:t>
            </a:r>
            <a:endParaRPr sz="1300">
              <a:latin typeface="Tahoma"/>
              <a:cs typeface="Tahoma"/>
            </a:endParaRPr>
          </a:p>
        </p:txBody>
      </p:sp>
      <p:sp>
        <p:nvSpPr>
          <p:cNvPr id="6" name="object 6"/>
          <p:cNvSpPr txBox="1"/>
          <p:nvPr/>
        </p:nvSpPr>
        <p:spPr>
          <a:xfrm>
            <a:off x="4775075" y="685882"/>
            <a:ext cx="1696085" cy="138172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2545">
              <a:lnSpc>
                <a:spcPct val="100000"/>
              </a:lnSpc>
              <a:spcBef>
                <a:spcPts val="100"/>
              </a:spcBef>
            </a:pPr>
            <a:r>
              <a:rPr sz="2400" spc="260">
                <a:solidFill>
                  <a:srgbClr val="FFFFFF"/>
                </a:solidFill>
                <a:latin typeface="Calibri"/>
                <a:cs typeface="Calibri"/>
              </a:rPr>
              <a:t>ReplicaSet</a:t>
            </a:r>
            <a:endParaRPr sz="2400">
              <a:latin typeface="Calibri"/>
              <a:cs typeface="Calibri"/>
            </a:endParaRPr>
          </a:p>
          <a:p>
            <a:pPr marL="12700" marR="5080">
              <a:lnSpc>
                <a:spcPct val="115399"/>
              </a:lnSpc>
              <a:spcBef>
                <a:spcPts val="790"/>
              </a:spcBef>
            </a:pPr>
            <a:r>
              <a:rPr lang="el-GR" sz="1300" spc="15">
                <a:solidFill>
                  <a:srgbClr val="FFFFFF"/>
                </a:solidFill>
                <a:latin typeface="Tahoma"/>
                <a:cs typeface="Tahoma"/>
              </a:rPr>
              <a:t>Δημιουργημένο ReplicaSet από την προδιαγραφή Deployment.</a:t>
            </a:r>
            <a:endParaRPr sz="1300">
              <a:latin typeface="Tahoma"/>
              <a:cs typeface="Tahoma"/>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4" y="644933"/>
            <a:ext cx="5106475" cy="382156"/>
          </a:xfrm>
          <a:prstGeom prst="rect">
            <a:avLst/>
          </a:prstGeom>
        </p:spPr>
        <p:txBody>
          <a:bodyPr vert="horz" wrap="square" lIns="0" tIns="12700" rIns="0" bIns="0" rtlCol="0">
            <a:spAutoFit/>
          </a:bodyPr>
          <a:lstStyle/>
          <a:p>
            <a:pPr marL="12700">
              <a:lnSpc>
                <a:spcPct val="100000"/>
              </a:lnSpc>
              <a:spcBef>
                <a:spcPts val="100"/>
              </a:spcBef>
              <a:tabLst>
                <a:tab pos="1623695" algn="l"/>
              </a:tabLst>
            </a:pPr>
            <a:r>
              <a:rPr lang="el-GR" sz="2400" spc="300"/>
              <a:t>Βασικές έννοιες	</a:t>
            </a:r>
            <a:r>
              <a:rPr lang="el-GR" sz="2400" spc="180"/>
              <a:t>-</a:t>
            </a:r>
            <a:r>
              <a:rPr lang="el-GR" sz="2400" spc="15"/>
              <a:t> </a:t>
            </a:r>
            <a:r>
              <a:rPr lang="en-US" sz="2400" spc="270"/>
              <a:t>Workloads</a:t>
            </a:r>
            <a:endParaRPr sz="2400"/>
          </a:p>
        </p:txBody>
      </p:sp>
      <p:sp>
        <p:nvSpPr>
          <p:cNvPr id="3" name="object 3"/>
          <p:cNvSpPr txBox="1"/>
          <p:nvPr/>
        </p:nvSpPr>
        <p:spPr>
          <a:xfrm>
            <a:off x="1370525" y="1590712"/>
            <a:ext cx="6809740" cy="1211165"/>
          </a:xfrm>
          <a:prstGeom prst="rect">
            <a:avLst/>
          </a:prstGeom>
        </p:spPr>
        <p:txBody>
          <a:bodyPr vert="horz" wrap="square" lIns="0" tIns="203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900"/>
              </a:lnSpc>
              <a:spcBef>
                <a:spcPts val="160"/>
              </a:spcBef>
            </a:pPr>
            <a:r>
              <a:rPr lang="el-GR" sz="1600" b="1" spc="-35" err="1">
                <a:solidFill>
                  <a:srgbClr val="FFFFFF"/>
                </a:solidFill>
                <a:latin typeface="Gill Sans MT"/>
                <a:cs typeface="Gill Sans MT"/>
              </a:rPr>
              <a:t>StatefulSet</a:t>
            </a:r>
            <a:r>
              <a:rPr lang="el-GR" sz="1600" b="1" spc="-140">
                <a:solidFill>
                  <a:srgbClr val="FFFFFF"/>
                </a:solidFill>
                <a:latin typeface="Gill Sans MT"/>
                <a:cs typeface="Gill Sans MT"/>
              </a:rPr>
              <a:t> </a:t>
            </a:r>
            <a:r>
              <a:rPr lang="el-GR" sz="1600" b="1" spc="40">
                <a:solidFill>
                  <a:srgbClr val="FFFFFF"/>
                </a:solidFill>
                <a:latin typeface="Gill Sans MT"/>
                <a:cs typeface="Gill Sans MT"/>
              </a:rPr>
              <a:t>-</a:t>
            </a:r>
            <a:r>
              <a:rPr lang="el-GR" sz="1600" b="1" spc="-125">
                <a:solidFill>
                  <a:srgbClr val="FFFFFF"/>
                </a:solidFill>
                <a:latin typeface="Gill Sans MT"/>
                <a:cs typeface="Gill Sans MT"/>
              </a:rPr>
              <a:t> </a:t>
            </a:r>
            <a:r>
              <a:rPr lang="el-GR" sz="1600" spc="-125">
                <a:solidFill>
                  <a:srgbClr val="FFFFFF"/>
                </a:solidFill>
                <a:latin typeface="Gill Sans MT"/>
                <a:cs typeface="Gill Sans MT"/>
              </a:rPr>
              <a:t>Γ</a:t>
            </a:r>
            <a:r>
              <a:rPr lang="el-GR" sz="1300" spc="100">
                <a:solidFill>
                  <a:srgbClr val="FFFFFF"/>
                </a:solidFill>
                <a:latin typeface="Tahoma"/>
                <a:cs typeface="Tahoma"/>
              </a:rPr>
              <a:t>ια εφαρμογές σε συνεχή λειτουργία (όπως βάσεις δεδομένων),</a:t>
            </a:r>
          </a:p>
          <a:p>
            <a:pPr marL="12700" marR="5080">
              <a:lnSpc>
                <a:spcPct val="113900"/>
              </a:lnSpc>
              <a:spcBef>
                <a:spcPts val="160"/>
              </a:spcBef>
            </a:pPr>
            <a:r>
              <a:rPr lang="el-GR" sz="1300" spc="100">
                <a:solidFill>
                  <a:srgbClr val="FFFFFF"/>
                </a:solidFill>
                <a:latin typeface="Tahoma"/>
                <a:cs typeface="Tahoma"/>
              </a:rPr>
              <a:t>τα StatefulSets διασφαλίζουν ότι η κατάσταση της εφαρμογής διατηρείται ακόμη και όταν τα pods επαναπρογραμματίζονται. Αυτό είναι κρίσιμο για εφαρμογές που απαιτούν μόνιμη λειτουργία και σταθερό δίκτυο.</a:t>
            </a:r>
          </a:p>
          <a:p>
            <a:pPr>
              <a:lnSpc>
                <a:spcPct val="100000"/>
              </a:lnSpc>
              <a:spcBef>
                <a:spcPts val="40"/>
              </a:spcBef>
            </a:pPr>
            <a:endParaRPr lang="en-US" sz="1300">
              <a:latin typeface="Times New Roman"/>
              <a:cs typeface="Times New Roman"/>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9358" y="640707"/>
            <a:ext cx="1710055" cy="391160"/>
          </a:xfrm>
          <a:prstGeom prst="rect">
            <a:avLst/>
          </a:prstGeom>
        </p:spPr>
        <p:txBody>
          <a:bodyPr vert="horz" wrap="square" lIns="0" tIns="12700" rIns="0" bIns="0" rtlCol="0">
            <a:spAutoFit/>
          </a:bodyPr>
          <a:lstStyle/>
          <a:p>
            <a:pPr marL="12700">
              <a:lnSpc>
                <a:spcPct val="100000"/>
              </a:lnSpc>
              <a:spcBef>
                <a:spcPts val="100"/>
              </a:spcBef>
            </a:pPr>
            <a:r>
              <a:rPr sz="2400" spc="229"/>
              <a:t>StatefulSet</a:t>
            </a:r>
            <a:endParaRPr sz="2400"/>
          </a:p>
        </p:txBody>
      </p:sp>
      <p:sp>
        <p:nvSpPr>
          <p:cNvPr id="3" name="object 3"/>
          <p:cNvSpPr txBox="1"/>
          <p:nvPr/>
        </p:nvSpPr>
        <p:spPr>
          <a:xfrm>
            <a:off x="1276333" y="1599266"/>
            <a:ext cx="3964304" cy="2321148"/>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lgn="l"/>
                <a:tab pos="340995" algn="l"/>
              </a:tabLst>
            </a:pPr>
            <a:r>
              <a:rPr lang="el-GR" sz="1300" spc="20">
                <a:solidFill>
                  <a:srgbClr val="FFFFFF"/>
                </a:solidFill>
                <a:latin typeface="Tahoma"/>
                <a:cs typeface="Tahoma"/>
              </a:rPr>
              <a:t>Μια Headless Service, που ονομάζεται nginx, χρησιμοποιείται για τον έλεγχο του τομέα δικτύου.</a:t>
            </a:r>
          </a:p>
          <a:p>
            <a:pPr marL="340995" indent="-328295">
              <a:lnSpc>
                <a:spcPct val="100000"/>
              </a:lnSpc>
              <a:spcBef>
                <a:spcPts val="340"/>
              </a:spcBef>
              <a:buFont typeface="Arial"/>
              <a:buChar char="●"/>
              <a:tabLst>
                <a:tab pos="340360" algn="l"/>
                <a:tab pos="340995" algn="l"/>
              </a:tabLst>
            </a:pPr>
            <a:r>
              <a:rPr lang="el-GR" sz="1300" spc="20">
                <a:solidFill>
                  <a:srgbClr val="FFFFFF"/>
                </a:solidFill>
                <a:latin typeface="Tahoma"/>
                <a:cs typeface="Tahoma"/>
              </a:rPr>
              <a:t>Το StatefulSet, που ονομάζεται web, έχει μια προδιαγραφή που υποδεικνύει ότι 2 αντίγραφα του κοντέινερ nginx θα κυκλοφορήσουν σε μοναδικά Pods.</a:t>
            </a:r>
          </a:p>
          <a:p>
            <a:pPr marL="340995" indent="-328295">
              <a:lnSpc>
                <a:spcPct val="100000"/>
              </a:lnSpc>
              <a:spcBef>
                <a:spcPts val="340"/>
              </a:spcBef>
              <a:buFont typeface="Arial"/>
              <a:buChar char="●"/>
              <a:tabLst>
                <a:tab pos="340360" algn="l"/>
                <a:tab pos="340995" algn="l"/>
              </a:tabLst>
            </a:pPr>
            <a:r>
              <a:rPr lang="el-GR" sz="1300" spc="20">
                <a:solidFill>
                  <a:srgbClr val="FFFFFF"/>
                </a:solidFill>
                <a:latin typeface="Tahoma"/>
                <a:cs typeface="Tahoma"/>
              </a:rPr>
              <a:t>Τα volumeClaimTemplates θα παρέχουν σταθερή αποθήκευση χρησιμοποιώντας PersistentVolumes που παρέχονται από έναν πάροχο PersistentVolume.</a:t>
            </a:r>
            <a:endParaRPr sz="1300">
              <a:latin typeface="Tahoma"/>
              <a:cs typeface="Tahoma"/>
            </a:endParaRPr>
          </a:p>
        </p:txBody>
      </p:sp>
      <p:sp>
        <p:nvSpPr>
          <p:cNvPr id="4" name="object 4"/>
          <p:cNvSpPr/>
          <p:nvPr/>
        </p:nvSpPr>
        <p:spPr>
          <a:xfrm>
            <a:off x="5834175" y="389512"/>
            <a:ext cx="2599074" cy="4364474"/>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4" y="644933"/>
            <a:ext cx="5106475" cy="382156"/>
          </a:xfrm>
          <a:prstGeom prst="rect">
            <a:avLst/>
          </a:prstGeom>
        </p:spPr>
        <p:txBody>
          <a:bodyPr vert="horz" wrap="square" lIns="0" tIns="12700" rIns="0" bIns="0" rtlCol="0">
            <a:spAutoFit/>
          </a:bodyPr>
          <a:lstStyle/>
          <a:p>
            <a:pPr marL="12700">
              <a:lnSpc>
                <a:spcPct val="100000"/>
              </a:lnSpc>
              <a:spcBef>
                <a:spcPts val="100"/>
              </a:spcBef>
              <a:tabLst>
                <a:tab pos="1623695" algn="l"/>
              </a:tabLst>
            </a:pPr>
            <a:r>
              <a:rPr lang="el-GR" sz="2400" spc="300"/>
              <a:t>Βασικές έννοιες	</a:t>
            </a:r>
            <a:r>
              <a:rPr lang="el-GR" sz="2400" spc="180"/>
              <a:t>-</a:t>
            </a:r>
            <a:r>
              <a:rPr lang="el-GR" sz="2400" spc="15"/>
              <a:t> </a:t>
            </a:r>
            <a:r>
              <a:rPr lang="en-US" sz="2400" spc="270"/>
              <a:t>Workloads</a:t>
            </a:r>
            <a:endParaRPr lang="en-US" sz="2400"/>
          </a:p>
        </p:txBody>
      </p:sp>
      <p:sp>
        <p:nvSpPr>
          <p:cNvPr id="3" name="object 3"/>
          <p:cNvSpPr txBox="1"/>
          <p:nvPr/>
        </p:nvSpPr>
        <p:spPr>
          <a:xfrm>
            <a:off x="1370525" y="1590712"/>
            <a:ext cx="6822440" cy="1725216"/>
          </a:xfrm>
          <a:prstGeom prst="rect">
            <a:avLst/>
          </a:prstGeom>
        </p:spPr>
        <p:txBody>
          <a:bodyPr vert="horz" wrap="square" lIns="0" tIns="203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3900"/>
              </a:lnSpc>
              <a:spcBef>
                <a:spcPts val="160"/>
              </a:spcBef>
            </a:pPr>
            <a:r>
              <a:rPr sz="1600" b="1" spc="30">
                <a:solidFill>
                  <a:srgbClr val="FFFFFF"/>
                </a:solidFill>
                <a:latin typeface="Gill Sans MT"/>
                <a:cs typeface="Gill Sans MT"/>
              </a:rPr>
              <a:t>Job</a:t>
            </a:r>
            <a:r>
              <a:rPr sz="1600" b="1" spc="-140">
                <a:solidFill>
                  <a:srgbClr val="FFFFFF"/>
                </a:solidFill>
                <a:latin typeface="Gill Sans MT"/>
                <a:cs typeface="Gill Sans MT"/>
              </a:rPr>
              <a:t> </a:t>
            </a:r>
            <a:r>
              <a:rPr sz="1600" b="1" spc="40">
                <a:solidFill>
                  <a:srgbClr val="FFFFFF"/>
                </a:solidFill>
                <a:latin typeface="Gill Sans MT"/>
                <a:cs typeface="Gill Sans MT"/>
              </a:rPr>
              <a:t>-</a:t>
            </a:r>
            <a:r>
              <a:rPr sz="1600" b="1" spc="-135">
                <a:solidFill>
                  <a:srgbClr val="FFFFFF"/>
                </a:solidFill>
                <a:latin typeface="Gill Sans MT"/>
                <a:cs typeface="Gill Sans MT"/>
              </a:rPr>
              <a:t> </a:t>
            </a:r>
            <a:r>
              <a:rPr lang="en-US" sz="1300">
                <a:solidFill>
                  <a:srgbClr val="FFFFFF"/>
                </a:solidFill>
                <a:latin typeface="Tahoma"/>
                <a:cs typeface="Tahoma"/>
              </a:rPr>
              <a:t>O</a:t>
            </a:r>
            <a:r>
              <a:rPr sz="1300" spc="-155">
                <a:solidFill>
                  <a:srgbClr val="FFFFFF"/>
                </a:solidFill>
                <a:latin typeface="Tahoma"/>
                <a:cs typeface="Tahoma"/>
              </a:rPr>
              <a:t> </a:t>
            </a:r>
            <a:r>
              <a:rPr sz="1300" spc="-5">
                <a:solidFill>
                  <a:srgbClr val="FFFFFF"/>
                </a:solidFill>
                <a:latin typeface="Tahoma"/>
                <a:cs typeface="Tahoma"/>
              </a:rPr>
              <a:t>job</a:t>
            </a:r>
            <a:r>
              <a:rPr sz="1300" spc="-160">
                <a:solidFill>
                  <a:srgbClr val="FFFFFF"/>
                </a:solidFill>
                <a:latin typeface="Tahoma"/>
                <a:cs typeface="Tahoma"/>
              </a:rPr>
              <a:t> </a:t>
            </a:r>
            <a:r>
              <a:rPr sz="1300" spc="25">
                <a:solidFill>
                  <a:srgbClr val="FFFFFF"/>
                </a:solidFill>
                <a:latin typeface="Tahoma"/>
                <a:cs typeface="Tahoma"/>
              </a:rPr>
              <a:t>controller</a:t>
            </a:r>
            <a:r>
              <a:rPr sz="1300" spc="-155">
                <a:solidFill>
                  <a:srgbClr val="FFFFFF"/>
                </a:solidFill>
                <a:latin typeface="Tahoma"/>
                <a:cs typeface="Tahoma"/>
              </a:rPr>
              <a:t> </a:t>
            </a:r>
            <a:r>
              <a:rPr lang="el-GR" sz="1300">
                <a:solidFill>
                  <a:srgbClr val="FFFFFF"/>
                </a:solidFill>
                <a:latin typeface="Tahoma"/>
                <a:cs typeface="Tahoma"/>
              </a:rPr>
              <a:t>διασφαλίζει ότι ένα ή περισσότερα pods εκτελούνται και τερματίζονται με επιτυχία. Θα το κάνει αυτό μέχρι να ικανοποιήσει την προϋπόθεση ολοκλήρωσης ή/και παραλληλισμού.</a:t>
            </a:r>
            <a:endParaRPr lang="en-US" sz="1300">
              <a:solidFill>
                <a:srgbClr val="FFFFFF"/>
              </a:solidFill>
              <a:latin typeface="Tahoma"/>
              <a:cs typeface="Tahoma"/>
            </a:endParaRPr>
          </a:p>
          <a:p>
            <a:pPr marL="12700" marR="5080">
              <a:lnSpc>
                <a:spcPct val="113900"/>
              </a:lnSpc>
              <a:spcBef>
                <a:spcPts val="160"/>
              </a:spcBef>
            </a:pPr>
            <a:endParaRPr sz="1300">
              <a:latin typeface="Times New Roman"/>
              <a:cs typeface="Times New Roman"/>
            </a:endParaRPr>
          </a:p>
          <a:p>
            <a:pPr marL="12700" marR="297180">
              <a:lnSpc>
                <a:spcPct val="113900"/>
              </a:lnSpc>
            </a:pPr>
            <a:r>
              <a:rPr sz="1600" b="1" spc="-35" err="1">
                <a:solidFill>
                  <a:srgbClr val="FFFFFF"/>
                </a:solidFill>
                <a:latin typeface="Gill Sans MT"/>
                <a:cs typeface="Gill Sans MT"/>
              </a:rPr>
              <a:t>CronJob</a:t>
            </a:r>
            <a:r>
              <a:rPr sz="1600" b="1" spc="-135">
                <a:solidFill>
                  <a:srgbClr val="FFFFFF"/>
                </a:solidFill>
                <a:latin typeface="Gill Sans MT"/>
                <a:cs typeface="Gill Sans MT"/>
              </a:rPr>
              <a:t> </a:t>
            </a:r>
            <a:r>
              <a:rPr sz="1600" b="1" spc="40">
                <a:solidFill>
                  <a:srgbClr val="FFFFFF"/>
                </a:solidFill>
                <a:latin typeface="Gill Sans MT"/>
                <a:cs typeface="Gill Sans MT"/>
              </a:rPr>
              <a:t>-</a:t>
            </a:r>
            <a:r>
              <a:rPr sz="1600" b="1" spc="-120">
                <a:solidFill>
                  <a:srgbClr val="FFFFFF"/>
                </a:solidFill>
                <a:latin typeface="Gill Sans MT"/>
                <a:cs typeface="Gill Sans MT"/>
              </a:rPr>
              <a:t> </a:t>
            </a:r>
            <a:r>
              <a:rPr lang="el-GR" sz="1300" spc="50">
                <a:solidFill>
                  <a:srgbClr val="FFFFFF"/>
                </a:solidFill>
                <a:latin typeface="Tahoma"/>
                <a:cs typeface="Tahoma"/>
              </a:rPr>
              <a:t>Μια επέκταση του Job Controller, παρέχει μια μέθοδο εκτέλεσης εργασιών σε ένα χρονοδιάγραμμα παρόμοιο με το cron.</a:t>
            </a:r>
            <a:r>
              <a:rPr lang="en-US" sz="1300" spc="50">
                <a:solidFill>
                  <a:srgbClr val="FFFFFF"/>
                </a:solidFill>
                <a:latin typeface="Tahoma"/>
                <a:cs typeface="Tahoma"/>
              </a:rPr>
              <a:t> </a:t>
            </a:r>
            <a:r>
              <a:rPr lang="el-GR" sz="1300" spc="50">
                <a:solidFill>
                  <a:srgbClr val="FFFFFF"/>
                </a:solidFill>
                <a:latin typeface="Tahoma"/>
                <a:cs typeface="Tahoma"/>
              </a:rPr>
              <a:t>Δηλαδή ένα CronJob δημιουργεί Εργασίες σε επαναλαμβανόμενο χρονοδιάγραμμα.</a:t>
            </a:r>
            <a:endParaRPr sz="1300">
              <a:latin typeface="Tahoma"/>
              <a:cs typeface="Tahoma"/>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45141" y="644933"/>
            <a:ext cx="725170" cy="391160"/>
          </a:xfrm>
          <a:prstGeom prst="rect">
            <a:avLst/>
          </a:prstGeom>
        </p:spPr>
        <p:txBody>
          <a:bodyPr vert="horz" wrap="square" lIns="0" tIns="12700" rIns="0" bIns="0" rtlCol="0">
            <a:spAutoFit/>
          </a:bodyPr>
          <a:lstStyle/>
          <a:p>
            <a:pPr marL="12700">
              <a:lnSpc>
                <a:spcPct val="100000"/>
              </a:lnSpc>
              <a:spcBef>
                <a:spcPts val="100"/>
              </a:spcBef>
            </a:pPr>
            <a:r>
              <a:rPr sz="2400" spc="315"/>
              <a:t>Jobs</a:t>
            </a:r>
            <a:endParaRPr sz="2400"/>
          </a:p>
        </p:txBody>
      </p:sp>
      <p:sp>
        <p:nvSpPr>
          <p:cNvPr id="3" name="object 3"/>
          <p:cNvSpPr txBox="1"/>
          <p:nvPr/>
        </p:nvSpPr>
        <p:spPr>
          <a:xfrm>
            <a:off x="4681008" y="1603490"/>
            <a:ext cx="3561079" cy="179568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360" marR="40640" indent="-328295">
              <a:lnSpc>
                <a:spcPct val="115399"/>
              </a:lnSpc>
              <a:spcBef>
                <a:spcPts val="100"/>
              </a:spcBef>
              <a:buFont typeface="Arial"/>
              <a:buChar char="●"/>
              <a:tabLst>
                <a:tab pos="340360" algn="l"/>
                <a:tab pos="340995" algn="l"/>
              </a:tabLst>
            </a:pPr>
            <a:r>
              <a:rPr lang="el-GR" sz="1300" spc="20">
                <a:solidFill>
                  <a:srgbClr val="FFFFFF"/>
                </a:solidFill>
                <a:latin typeface="Tahoma"/>
                <a:cs typeface="Tahoma"/>
              </a:rPr>
              <a:t>Ο αριθμός των εκτελέσεων στο pod μπορεί να ελεγχθεί μέσω του</a:t>
            </a:r>
            <a:r>
              <a:rPr lang="en-US" sz="1300" spc="20">
                <a:solidFill>
                  <a:srgbClr val="FFFFFF"/>
                </a:solidFill>
                <a:latin typeface="Tahoma"/>
                <a:cs typeface="Tahoma"/>
              </a:rPr>
              <a:t> </a:t>
            </a:r>
            <a:r>
              <a:rPr sz="1300" i="1" spc="-5" err="1">
                <a:solidFill>
                  <a:srgbClr val="FFFFFF"/>
                </a:solidFill>
                <a:latin typeface="Calibri"/>
                <a:cs typeface="Calibri"/>
              </a:rPr>
              <a:t>spec.completions</a:t>
            </a:r>
            <a:endParaRPr sz="1300">
              <a:latin typeface="Calibri"/>
              <a:cs typeface="Calibri"/>
            </a:endParaRPr>
          </a:p>
          <a:p>
            <a:pPr marL="340995" indent="-328295">
              <a:lnSpc>
                <a:spcPct val="100000"/>
              </a:lnSpc>
              <a:spcBef>
                <a:spcPts val="240"/>
              </a:spcBef>
              <a:buFont typeface="Arial"/>
              <a:buChar char="●"/>
              <a:tabLst>
                <a:tab pos="340360" algn="l"/>
                <a:tab pos="340995" algn="l"/>
              </a:tabLst>
            </a:pPr>
            <a:r>
              <a:rPr lang="el-GR" sz="1300" spc="10">
                <a:solidFill>
                  <a:srgbClr val="FFFFFF"/>
                </a:solidFill>
                <a:latin typeface="Tahoma"/>
                <a:cs typeface="Tahoma"/>
              </a:rPr>
              <a:t>Τα </a:t>
            </a:r>
            <a:r>
              <a:rPr sz="1300" spc="10">
                <a:solidFill>
                  <a:srgbClr val="FFFFFF"/>
                </a:solidFill>
                <a:latin typeface="Tahoma"/>
                <a:cs typeface="Tahoma"/>
              </a:rPr>
              <a:t>Jobs</a:t>
            </a:r>
            <a:r>
              <a:rPr sz="1300" spc="-155">
                <a:solidFill>
                  <a:srgbClr val="FFFFFF"/>
                </a:solidFill>
                <a:latin typeface="Tahoma"/>
                <a:cs typeface="Tahoma"/>
              </a:rPr>
              <a:t> </a:t>
            </a:r>
            <a:r>
              <a:rPr lang="el-GR" sz="1300" spc="-10">
                <a:solidFill>
                  <a:srgbClr val="FFFFFF"/>
                </a:solidFill>
                <a:latin typeface="Tahoma"/>
                <a:cs typeface="Tahoma"/>
              </a:rPr>
              <a:t>μπορεί να παραλληλιστούν χρησιμοποιώντας το </a:t>
            </a:r>
            <a:r>
              <a:rPr sz="1300" i="1" spc="-5" err="1">
                <a:solidFill>
                  <a:srgbClr val="FFFFFF"/>
                </a:solidFill>
                <a:latin typeface="Calibri"/>
                <a:cs typeface="Calibri"/>
              </a:rPr>
              <a:t>spec.parallelism</a:t>
            </a:r>
            <a:endParaRPr sz="1300">
              <a:latin typeface="Calibri"/>
              <a:cs typeface="Calibri"/>
            </a:endParaRPr>
          </a:p>
          <a:p>
            <a:pPr marL="340360" marR="525780" indent="-328295">
              <a:lnSpc>
                <a:spcPct val="115399"/>
              </a:lnSpc>
              <a:buFont typeface="Arial"/>
              <a:buChar char="●"/>
              <a:tabLst>
                <a:tab pos="340360" algn="l"/>
                <a:tab pos="340995" algn="l"/>
              </a:tabLst>
            </a:pPr>
            <a:r>
              <a:rPr lang="el-GR" sz="1300" spc="10">
                <a:solidFill>
                  <a:srgbClr val="FFFFFF"/>
                </a:solidFill>
                <a:latin typeface="Tahoma"/>
                <a:cs typeface="Tahoma"/>
              </a:rPr>
              <a:t>Τα </a:t>
            </a:r>
            <a:r>
              <a:rPr sz="1300" spc="10">
                <a:solidFill>
                  <a:srgbClr val="FFFFFF"/>
                </a:solidFill>
                <a:latin typeface="Tahoma"/>
                <a:cs typeface="Tahoma"/>
              </a:rPr>
              <a:t>Jobs</a:t>
            </a:r>
            <a:r>
              <a:rPr sz="1300" spc="-170">
                <a:solidFill>
                  <a:srgbClr val="FFFFFF"/>
                </a:solidFill>
                <a:latin typeface="Tahoma"/>
                <a:cs typeface="Tahoma"/>
              </a:rPr>
              <a:t> </a:t>
            </a:r>
            <a:r>
              <a:rPr lang="el-GR" sz="1300" spc="-10">
                <a:solidFill>
                  <a:srgbClr val="FFFFFF"/>
                </a:solidFill>
                <a:latin typeface="Tahoma"/>
                <a:cs typeface="Tahoma"/>
              </a:rPr>
              <a:t>και τα Pods </a:t>
            </a:r>
            <a:r>
              <a:rPr lang="el-GR" sz="1300" b="1" spc="-10">
                <a:solidFill>
                  <a:srgbClr val="FFFFFF"/>
                </a:solidFill>
                <a:latin typeface="Tahoma"/>
                <a:cs typeface="Tahoma"/>
              </a:rPr>
              <a:t>ΔΕΝ</a:t>
            </a:r>
            <a:r>
              <a:rPr lang="el-GR" sz="1300" spc="-10">
                <a:solidFill>
                  <a:srgbClr val="FFFFFF"/>
                </a:solidFill>
                <a:latin typeface="Tahoma"/>
                <a:cs typeface="Tahoma"/>
              </a:rPr>
              <a:t> καθαρίζονται αυτόματα μετά την ολοκλήρωση μιας εργασίας.</a:t>
            </a:r>
            <a:endParaRPr sz="1300">
              <a:latin typeface="Tahoma"/>
              <a:cs typeface="Tahoma"/>
            </a:endParaRPr>
          </a:p>
        </p:txBody>
      </p:sp>
      <p:sp>
        <p:nvSpPr>
          <p:cNvPr id="4" name="object 4"/>
          <p:cNvSpPr/>
          <p:nvPr/>
        </p:nvSpPr>
        <p:spPr>
          <a:xfrm>
            <a:off x="576200" y="1451525"/>
            <a:ext cx="3467099" cy="314324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l-GR"/>
              <a:t>Κύριες διαφορές</a:t>
            </a:r>
            <a:endParaRPr lang="en-US"/>
          </a:p>
        </p:txBody>
      </p:sp>
      <p:pic>
        <p:nvPicPr>
          <p:cNvPr id="7" name="Εικόνα 6">
            <a:extLst>
              <a:ext uri="{FF2B5EF4-FFF2-40B4-BE49-F238E27FC236}">
                <a16:creationId xmlns:a16="http://schemas.microsoft.com/office/drawing/2014/main" id="{A31D4A9A-CEE6-0094-CC8B-AD9133967D0A}"/>
              </a:ext>
            </a:extLst>
          </p:cNvPr>
          <p:cNvPicPr>
            <a:picLocks noChangeAspect="1"/>
          </p:cNvPicPr>
          <p:nvPr/>
        </p:nvPicPr>
        <p:blipFill>
          <a:blip r:embed="rId3"/>
          <a:stretch>
            <a:fillRect/>
          </a:stretch>
        </p:blipFill>
        <p:spPr>
          <a:xfrm>
            <a:off x="2557037" y="857250"/>
            <a:ext cx="4029925" cy="4119573"/>
          </a:xfrm>
          <a:prstGeom prst="rect">
            <a:avLst/>
          </a:prstGeom>
        </p:spPr>
      </p:pic>
    </p:spTree>
    <p:extLst>
      <p:ext uri="{BB962C8B-B14F-4D97-AF65-F5344CB8AC3E}">
        <p14:creationId xmlns:p14="http://schemas.microsoft.com/office/powerpoint/2010/main" val="366173199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6571" y="644933"/>
            <a:ext cx="1315085" cy="391160"/>
          </a:xfrm>
          <a:prstGeom prst="rect">
            <a:avLst/>
          </a:prstGeom>
        </p:spPr>
        <p:txBody>
          <a:bodyPr vert="horz" wrap="square" lIns="0" tIns="12700" rIns="0" bIns="0" rtlCol="0">
            <a:spAutoFit/>
          </a:bodyPr>
          <a:lstStyle/>
          <a:p>
            <a:pPr marL="12700">
              <a:lnSpc>
                <a:spcPct val="100000"/>
              </a:lnSpc>
              <a:spcBef>
                <a:spcPts val="100"/>
              </a:spcBef>
            </a:pPr>
            <a:r>
              <a:rPr sz="2400" spc="315"/>
              <a:t>CronJob</a:t>
            </a:r>
            <a:endParaRPr sz="2400"/>
          </a:p>
        </p:txBody>
      </p:sp>
      <p:sp>
        <p:nvSpPr>
          <p:cNvPr id="3" name="object 3"/>
          <p:cNvSpPr txBox="1"/>
          <p:nvPr/>
        </p:nvSpPr>
        <p:spPr>
          <a:xfrm>
            <a:off x="4700083" y="1633970"/>
            <a:ext cx="2877185" cy="41293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100"/>
              </a:spcBef>
              <a:buFont typeface="Arial"/>
              <a:buChar char="●"/>
              <a:tabLst>
                <a:tab pos="340360" algn="l"/>
                <a:tab pos="340995" algn="l"/>
              </a:tabLst>
            </a:pPr>
            <a:r>
              <a:rPr lang="el-GR" sz="1300" spc="25">
                <a:solidFill>
                  <a:srgbClr val="FFFFFF"/>
                </a:solidFill>
                <a:latin typeface="Tahoma"/>
                <a:cs typeface="Tahoma"/>
              </a:rPr>
              <a:t>Προσθέτει χρονοπρογραμματισμό cron στο πρότυπο εργασίας</a:t>
            </a:r>
            <a:endParaRPr sz="1300">
              <a:latin typeface="Tahoma"/>
              <a:cs typeface="Tahoma"/>
            </a:endParaRPr>
          </a:p>
        </p:txBody>
      </p:sp>
      <p:sp>
        <p:nvSpPr>
          <p:cNvPr id="4" name="object 4"/>
          <p:cNvSpPr/>
          <p:nvPr/>
        </p:nvSpPr>
        <p:spPr>
          <a:xfrm>
            <a:off x="565474" y="1490487"/>
            <a:ext cx="3582258" cy="3065325"/>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4" y="644933"/>
            <a:ext cx="4268276" cy="382156"/>
          </a:xfrm>
          <a:prstGeom prst="rect">
            <a:avLst/>
          </a:prstGeom>
        </p:spPr>
        <p:txBody>
          <a:bodyPr vert="horz" wrap="square" lIns="0" tIns="12700" rIns="0" bIns="0" rtlCol="0">
            <a:spAutoFit/>
          </a:bodyPr>
          <a:lstStyle/>
          <a:p>
            <a:pPr marL="12700">
              <a:lnSpc>
                <a:spcPct val="100000"/>
              </a:lnSpc>
              <a:spcBef>
                <a:spcPts val="100"/>
              </a:spcBef>
              <a:tabLst>
                <a:tab pos="1623695" algn="l"/>
              </a:tabLst>
            </a:pPr>
            <a:r>
              <a:rPr lang="el-GR" sz="2400" spc="300"/>
              <a:t>Βασικές έννοιες - δίκτυο</a:t>
            </a:r>
            <a:endParaRPr sz="2400"/>
          </a:p>
        </p:txBody>
      </p:sp>
      <p:sp>
        <p:nvSpPr>
          <p:cNvPr id="3" name="object 3"/>
          <p:cNvSpPr txBox="1"/>
          <p:nvPr/>
        </p:nvSpPr>
        <p:spPr>
          <a:xfrm>
            <a:off x="1370525" y="1590712"/>
            <a:ext cx="6728459" cy="1444178"/>
          </a:xfrm>
          <a:prstGeom prst="rect">
            <a:avLst/>
          </a:prstGeom>
        </p:spPr>
        <p:txBody>
          <a:bodyPr vert="horz" wrap="square" lIns="0" tIns="184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14599"/>
              </a:lnSpc>
              <a:spcBef>
                <a:spcPts val="145"/>
              </a:spcBef>
            </a:pPr>
            <a:r>
              <a:rPr lang="el-GR" sz="1600" b="1" spc="-40">
                <a:solidFill>
                  <a:srgbClr val="FFFFFF"/>
                </a:solidFill>
                <a:latin typeface="Tahoma" panose="020B0604030504040204" pitchFamily="34" charset="0"/>
                <a:ea typeface="Tahoma" panose="020B0604030504040204" pitchFamily="34" charset="0"/>
                <a:cs typeface="Tahoma" panose="020B0604030504040204" pitchFamily="34" charset="0"/>
              </a:rPr>
              <a:t>Services and Ingress: </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Οι υπηρεσίες ορίζουν ένα λογικό σύνολο από Pods και μια πολιτική με την οποία θα τα προσεγγίσουν. Αυτό</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επιτυγχάνεται χρησιμοποιώντας διευθύνσεις IP και ονόματα DNS. Από την</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άλλη πλευρά, το Ingress παρέχει εξωτερική πρόσβαση </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εκτός του </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cluster) </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στις υπηρεσίες ενός </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cluster</a:t>
            </a:r>
            <a:r>
              <a:rPr lang="el-GR" sz="1600" spc="-40">
                <a:solidFill>
                  <a:srgbClr val="FFFFFF"/>
                </a:solidFill>
                <a:latin typeface="Tahoma" panose="020B0604030504040204" pitchFamily="34" charset="0"/>
                <a:ea typeface="Tahoma" panose="020B0604030504040204" pitchFamily="34" charset="0"/>
                <a:cs typeface="Tahoma" panose="020B0604030504040204" pitchFamily="34" charset="0"/>
              </a:rPr>
              <a:t>, συνήθως μέσω HTTP</a:t>
            </a:r>
            <a:r>
              <a:rPr lang="en-US" sz="1600" spc="-40">
                <a:solidFill>
                  <a:srgbClr val="FFFFFF"/>
                </a:solidFill>
                <a:latin typeface="Tahoma" panose="020B0604030504040204" pitchFamily="34" charset="0"/>
                <a:ea typeface="Tahoma" panose="020B0604030504040204" pitchFamily="34" charset="0"/>
                <a:cs typeface="Tahoma" panose="020B0604030504040204" pitchFamily="34" charset="0"/>
              </a:rPr>
              <a:t>.</a:t>
            </a:r>
            <a:endParaRPr lang="en-US" sz="13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7463" y="644933"/>
            <a:ext cx="1122680" cy="391160"/>
          </a:xfrm>
          <a:prstGeom prst="rect">
            <a:avLst/>
          </a:prstGeom>
        </p:spPr>
        <p:txBody>
          <a:bodyPr vert="horz" wrap="square" lIns="0" tIns="12700" rIns="0" bIns="0" rtlCol="0">
            <a:spAutoFit/>
          </a:bodyPr>
          <a:lstStyle/>
          <a:p>
            <a:pPr marL="12700">
              <a:lnSpc>
                <a:spcPct val="100000"/>
              </a:lnSpc>
              <a:spcBef>
                <a:spcPts val="100"/>
              </a:spcBef>
            </a:pPr>
            <a:r>
              <a:rPr sz="2400" spc="235"/>
              <a:t>Service</a:t>
            </a:r>
            <a:endParaRPr sz="2400"/>
          </a:p>
        </p:txBody>
      </p:sp>
      <p:sp>
        <p:nvSpPr>
          <p:cNvPr id="3" name="object 3"/>
          <p:cNvSpPr txBox="1"/>
          <p:nvPr/>
        </p:nvSpPr>
        <p:spPr>
          <a:xfrm>
            <a:off x="1499433" y="1603490"/>
            <a:ext cx="4863465" cy="2264723"/>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lgn="l"/>
                <a:tab pos="340995" algn="l"/>
              </a:tabLst>
            </a:pPr>
            <a:r>
              <a:rPr lang="el-GR" sz="1300" spc="35">
                <a:solidFill>
                  <a:srgbClr val="FFFFFF"/>
                </a:solidFill>
                <a:latin typeface="Tahoma"/>
                <a:cs typeface="Tahoma"/>
              </a:rPr>
              <a:t>Είναι η</a:t>
            </a:r>
            <a:r>
              <a:rPr lang="en-US" sz="1300" spc="35">
                <a:solidFill>
                  <a:srgbClr val="FFFFFF"/>
                </a:solidFill>
                <a:latin typeface="Tahoma"/>
                <a:cs typeface="Tahoma"/>
              </a:rPr>
              <a:t> </a:t>
            </a:r>
            <a:r>
              <a:rPr lang="el-GR" sz="1300" spc="35">
                <a:solidFill>
                  <a:srgbClr val="FFFFFF"/>
                </a:solidFill>
                <a:latin typeface="Tahoma"/>
                <a:cs typeface="Tahoma"/>
              </a:rPr>
              <a:t>κύρια μέθοδος πρόσβασης σε </a:t>
            </a:r>
            <a:r>
              <a:rPr lang="en-US" sz="1300" spc="35">
                <a:solidFill>
                  <a:srgbClr val="FFFFFF"/>
                </a:solidFill>
                <a:latin typeface="Tahoma"/>
                <a:cs typeface="Tahoma"/>
              </a:rPr>
              <a:t>replicated pods</a:t>
            </a:r>
            <a:r>
              <a:rPr lang="el-GR" sz="1300" spc="35">
                <a:solidFill>
                  <a:srgbClr val="FFFFFF"/>
                </a:solidFill>
                <a:latin typeface="Tahoma"/>
                <a:cs typeface="Tahoma"/>
              </a:rPr>
              <a:t>.</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lang="el-GR" sz="1300" spc="30">
                <a:solidFill>
                  <a:srgbClr val="FFFFFF"/>
                </a:solidFill>
                <a:latin typeface="Tahoma"/>
                <a:cs typeface="Tahoma"/>
              </a:rPr>
              <a:t>Τέσσερα βασικά </a:t>
            </a:r>
            <a:r>
              <a:rPr sz="1300" spc="10">
                <a:solidFill>
                  <a:srgbClr val="FFFFFF"/>
                </a:solidFill>
                <a:latin typeface="Tahoma"/>
                <a:cs typeface="Tahoma"/>
              </a:rPr>
              <a:t>Service</a:t>
            </a:r>
            <a:r>
              <a:rPr sz="1300" spc="-160">
                <a:solidFill>
                  <a:srgbClr val="FFFFFF"/>
                </a:solidFill>
                <a:latin typeface="Tahoma"/>
                <a:cs typeface="Tahoma"/>
              </a:rPr>
              <a:t> </a:t>
            </a:r>
            <a:r>
              <a:rPr sz="1300" spc="-25">
                <a:solidFill>
                  <a:srgbClr val="FFFFFF"/>
                </a:solidFill>
                <a:latin typeface="Tahoma"/>
                <a:cs typeface="Tahoma"/>
              </a:rPr>
              <a:t>Types:</a:t>
            </a:r>
            <a:endParaRPr sz="1300">
              <a:latin typeface="Tahoma"/>
              <a:cs typeface="Tahoma"/>
            </a:endParaRPr>
          </a:p>
          <a:p>
            <a:pPr marL="798195" lvl="1" indent="-313055">
              <a:lnSpc>
                <a:spcPct val="100000"/>
              </a:lnSpc>
              <a:spcBef>
                <a:spcPts val="245"/>
              </a:spcBef>
              <a:buFont typeface="Arial"/>
              <a:buChar char="○"/>
              <a:tabLst>
                <a:tab pos="797560" algn="l"/>
                <a:tab pos="798195" algn="l"/>
              </a:tabLst>
            </a:pPr>
            <a:r>
              <a:rPr lang="el-GR" sz="1100" spc="25" err="1">
                <a:solidFill>
                  <a:srgbClr val="FFFFFF"/>
                </a:solidFill>
                <a:latin typeface="Tahoma"/>
                <a:cs typeface="Tahoma"/>
              </a:rPr>
              <a:t>CluterIP - Εκθέτει τ</a:t>
            </a:r>
            <a:r>
              <a:rPr lang="en-US" sz="1100" spc="25">
                <a:solidFill>
                  <a:srgbClr val="FFFFFF"/>
                </a:solidFill>
                <a:latin typeface="Tahoma"/>
                <a:cs typeface="Tahoma"/>
              </a:rPr>
              <a:t>o </a:t>
            </a:r>
            <a:r>
              <a:rPr lang="en-US" sz="1100" spc="10">
                <a:solidFill>
                  <a:srgbClr val="FFFFFF"/>
                </a:solidFill>
                <a:latin typeface="Tahoma"/>
                <a:cs typeface="Tahoma"/>
              </a:rPr>
              <a:t>service </a:t>
            </a:r>
            <a:r>
              <a:rPr lang="el-GR" sz="1100" spc="25">
                <a:solidFill>
                  <a:srgbClr val="FFFFFF"/>
                </a:solidFill>
                <a:latin typeface="Tahoma"/>
                <a:cs typeface="Tahoma"/>
              </a:rPr>
              <a:t>σε μια εσωτερική IP του </a:t>
            </a:r>
            <a:r>
              <a:rPr lang="en-US" sz="1100" spc="25">
                <a:solidFill>
                  <a:srgbClr val="FFFFFF"/>
                </a:solidFill>
                <a:latin typeface="Tahoma"/>
                <a:cs typeface="Tahoma"/>
              </a:rPr>
              <a:t>cluster</a:t>
            </a:r>
            <a:r>
              <a:rPr lang="el-GR" sz="1100" spc="25">
                <a:solidFill>
                  <a:srgbClr val="FFFFFF"/>
                </a:solidFill>
                <a:latin typeface="Tahoma"/>
                <a:cs typeface="Tahoma"/>
              </a:rPr>
              <a:t> (προεπιλογή)</a:t>
            </a:r>
          </a:p>
          <a:p>
            <a:pPr marL="798195" lvl="1" indent="-313055">
              <a:lnSpc>
                <a:spcPct val="100000"/>
              </a:lnSpc>
              <a:spcBef>
                <a:spcPts val="245"/>
              </a:spcBef>
              <a:buFont typeface="Arial"/>
              <a:buChar char="○"/>
              <a:tabLst>
                <a:tab pos="797560" algn="l"/>
                <a:tab pos="798195" algn="l"/>
              </a:tabLst>
            </a:pPr>
            <a:r>
              <a:rPr lang="el-GR" sz="1100" spc="25" err="1">
                <a:solidFill>
                  <a:srgbClr val="FFFFFF"/>
                </a:solidFill>
                <a:latin typeface="Tahoma"/>
                <a:cs typeface="Tahoma"/>
              </a:rPr>
              <a:t>NodePort – Το </a:t>
            </a:r>
            <a:r>
              <a:rPr lang="en-US" sz="1100" spc="10">
                <a:solidFill>
                  <a:srgbClr val="FFFFFF"/>
                </a:solidFill>
                <a:latin typeface="Tahoma"/>
                <a:cs typeface="Tahoma"/>
              </a:rPr>
              <a:t>service </a:t>
            </a:r>
            <a:r>
              <a:rPr lang="el-GR" sz="1100" spc="25">
                <a:solidFill>
                  <a:srgbClr val="FFFFFF"/>
                </a:solidFill>
                <a:latin typeface="Tahoma"/>
                <a:cs typeface="Tahoma"/>
              </a:rPr>
              <a:t>εκτίθεται στην IP κάθε κόμβου σε μια στατικά καθορισμένη θύρα.</a:t>
            </a:r>
          </a:p>
          <a:p>
            <a:pPr marL="798195" lvl="1" indent="-313055">
              <a:lnSpc>
                <a:spcPct val="100000"/>
              </a:lnSpc>
              <a:spcBef>
                <a:spcPts val="245"/>
              </a:spcBef>
              <a:buFont typeface="Arial"/>
              <a:buChar char="○"/>
              <a:tabLst>
                <a:tab pos="797560" algn="l"/>
                <a:tab pos="798195" algn="l"/>
              </a:tabLst>
            </a:pPr>
            <a:r>
              <a:rPr lang="el-GR" sz="1100" spc="25" err="1">
                <a:solidFill>
                  <a:srgbClr val="FFFFFF"/>
                </a:solidFill>
                <a:latin typeface="Tahoma"/>
                <a:cs typeface="Tahoma"/>
              </a:rPr>
              <a:t>LoadBalancer - Λειτουργεί σε συνδυασμό με έναν πάροχο cloud για την έκθεση ενός </a:t>
            </a:r>
            <a:r>
              <a:rPr lang="en-US" sz="1100" spc="25">
                <a:solidFill>
                  <a:srgbClr val="FFFFFF"/>
                </a:solidFill>
                <a:latin typeface="Tahoma"/>
                <a:cs typeface="Tahoma"/>
              </a:rPr>
              <a:t>service</a:t>
            </a:r>
            <a:r>
              <a:rPr lang="el-GR" sz="1100" spc="25">
                <a:solidFill>
                  <a:srgbClr val="FFFFFF"/>
                </a:solidFill>
                <a:latin typeface="Tahoma"/>
                <a:cs typeface="Tahoma"/>
              </a:rPr>
              <a:t> εκτός του </a:t>
            </a:r>
            <a:r>
              <a:rPr lang="en-US" sz="1100" spc="25">
                <a:solidFill>
                  <a:srgbClr val="FFFFFF"/>
                </a:solidFill>
                <a:latin typeface="Tahoma"/>
                <a:cs typeface="Tahoma"/>
              </a:rPr>
              <a:t>cluster</a:t>
            </a:r>
            <a:r>
              <a:rPr lang="el-GR" sz="1100" spc="25">
                <a:solidFill>
                  <a:srgbClr val="FFFFFF"/>
                </a:solidFill>
                <a:latin typeface="Tahoma"/>
                <a:cs typeface="Tahoma"/>
              </a:rPr>
              <a:t> σε μια στατική εξωτερική IP.</a:t>
            </a:r>
          </a:p>
          <a:p>
            <a:pPr marL="798195" lvl="1" indent="-313055">
              <a:lnSpc>
                <a:spcPct val="100000"/>
              </a:lnSpc>
              <a:spcBef>
                <a:spcPts val="245"/>
              </a:spcBef>
              <a:buFont typeface="Arial"/>
              <a:buChar char="○"/>
              <a:tabLst>
                <a:tab pos="797560" algn="l"/>
                <a:tab pos="798195" algn="l"/>
              </a:tabLst>
            </a:pPr>
            <a:r>
              <a:rPr lang="el-GR" sz="1100" spc="25" err="1">
                <a:solidFill>
                  <a:srgbClr val="FFFFFF"/>
                </a:solidFill>
                <a:latin typeface="Tahoma"/>
                <a:cs typeface="Tahoma"/>
              </a:rPr>
              <a:t>ExternalName - χρησιμοποιείται για την αναφορά τελικών σημείων </a:t>
            </a:r>
            <a:r>
              <a:rPr lang="el-GR" sz="1100" b="1" spc="25">
                <a:solidFill>
                  <a:srgbClr val="FFFFFF"/>
                </a:solidFill>
                <a:latin typeface="Tahoma"/>
                <a:cs typeface="Tahoma"/>
              </a:rPr>
              <a:t>ΕΞΩ</a:t>
            </a:r>
            <a:r>
              <a:rPr lang="el-GR" sz="1100" spc="25">
                <a:solidFill>
                  <a:srgbClr val="FFFFFF"/>
                </a:solidFill>
                <a:latin typeface="Tahoma"/>
                <a:cs typeface="Tahoma"/>
              </a:rPr>
              <a:t> από το </a:t>
            </a:r>
            <a:r>
              <a:rPr lang="en-US" sz="1100" spc="25">
                <a:solidFill>
                  <a:srgbClr val="FFFFFF"/>
                </a:solidFill>
                <a:latin typeface="Tahoma"/>
                <a:cs typeface="Tahoma"/>
              </a:rPr>
              <a:t>cluster</a:t>
            </a:r>
            <a:r>
              <a:rPr lang="el-GR" sz="1100" spc="25">
                <a:solidFill>
                  <a:srgbClr val="FFFFFF"/>
                </a:solidFill>
                <a:latin typeface="Tahoma"/>
                <a:cs typeface="Tahoma"/>
              </a:rPr>
              <a:t> παρέχοντας ένα στατικό εσωτερικά αναφερόμενο όνομα DNS.</a:t>
            </a:r>
            <a:endParaRPr sz="1100">
              <a:latin typeface="Tahoma"/>
              <a:cs typeface="Tahoma"/>
            </a:endParaRPr>
          </a:p>
        </p:txBody>
      </p:sp>
      <p:sp>
        <p:nvSpPr>
          <p:cNvPr id="4" name="object 4"/>
          <p:cNvSpPr/>
          <p:nvPr/>
        </p:nvSpPr>
        <p:spPr>
          <a:xfrm>
            <a:off x="6753062" y="1567550"/>
            <a:ext cx="1609724" cy="22859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3713" y="629332"/>
            <a:ext cx="2741295" cy="391160"/>
          </a:xfrm>
          <a:prstGeom prst="rect">
            <a:avLst/>
          </a:prstGeom>
        </p:spPr>
        <p:txBody>
          <a:bodyPr vert="horz" wrap="square" lIns="0" tIns="12700" rIns="0" bIns="0" rtlCol="0">
            <a:spAutoFit/>
          </a:bodyPr>
          <a:lstStyle/>
          <a:p>
            <a:pPr marL="12700">
              <a:lnSpc>
                <a:spcPct val="100000"/>
              </a:lnSpc>
              <a:spcBef>
                <a:spcPts val="100"/>
              </a:spcBef>
            </a:pPr>
            <a:r>
              <a:rPr sz="2400" spc="260"/>
              <a:t>Ingress</a:t>
            </a:r>
            <a:r>
              <a:rPr sz="2400" spc="30"/>
              <a:t> </a:t>
            </a:r>
            <a:r>
              <a:rPr sz="2400" spc="215"/>
              <a:t>Controller</a:t>
            </a:r>
            <a:endParaRPr sz="2400"/>
          </a:p>
        </p:txBody>
      </p:sp>
      <p:sp>
        <p:nvSpPr>
          <p:cNvPr id="3" name="object 3"/>
          <p:cNvSpPr txBox="1"/>
          <p:nvPr/>
        </p:nvSpPr>
        <p:spPr>
          <a:xfrm>
            <a:off x="1570583" y="1595690"/>
            <a:ext cx="3174365" cy="2331023"/>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lgn="l"/>
                <a:tab pos="340995" algn="l"/>
              </a:tabLst>
            </a:pPr>
            <a:r>
              <a:rPr lang="el-GR" sz="1300" spc="20">
                <a:solidFill>
                  <a:srgbClr val="FFFFFF"/>
                </a:solidFill>
                <a:latin typeface="Tahoma"/>
                <a:cs typeface="Tahoma"/>
              </a:rPr>
              <a:t>Αναπτύχθηκε ως pod σε έναν ή περισσότερους</a:t>
            </a:r>
            <a:r>
              <a:rPr lang="en-US" sz="1300" spc="20">
                <a:solidFill>
                  <a:srgbClr val="FFFFFF"/>
                </a:solidFill>
                <a:latin typeface="Tahoma"/>
                <a:cs typeface="Tahoma"/>
              </a:rPr>
              <a:t> </a:t>
            </a:r>
            <a:r>
              <a:rPr lang="el-GR" sz="1300" spc="20">
                <a:solidFill>
                  <a:srgbClr val="FFFFFF"/>
                </a:solidFill>
                <a:latin typeface="Tahoma"/>
                <a:cs typeface="Tahoma"/>
              </a:rPr>
              <a:t>διακομιστές</a:t>
            </a:r>
            <a:endParaRPr lang="en-US" sz="1300" spc="20">
              <a:solidFill>
                <a:srgbClr val="FFFFFF"/>
              </a:solidFill>
              <a:latin typeface="Tahoma"/>
              <a:cs typeface="Tahoma"/>
            </a:endParaRPr>
          </a:p>
          <a:p>
            <a:pPr marL="340995" indent="-328295">
              <a:lnSpc>
                <a:spcPct val="100000"/>
              </a:lnSpc>
              <a:spcBef>
                <a:spcPts val="340"/>
              </a:spcBef>
              <a:buFont typeface="Arial"/>
              <a:buChar char="●"/>
              <a:tabLst>
                <a:tab pos="340360" algn="l"/>
                <a:tab pos="340995" algn="l"/>
              </a:tabLst>
            </a:pPr>
            <a:r>
              <a:rPr lang="en-US" sz="1300" spc="-20">
                <a:solidFill>
                  <a:srgbClr val="FFFFFF"/>
                </a:solidFill>
                <a:latin typeface="Tahoma"/>
                <a:cs typeface="Tahoma"/>
              </a:rPr>
              <a:t>O</a:t>
            </a:r>
            <a:r>
              <a:rPr lang="el-GR" sz="1300" spc="-20">
                <a:solidFill>
                  <a:srgbClr val="FFFFFF"/>
                </a:solidFill>
                <a:latin typeface="Tahoma"/>
                <a:cs typeface="Tahoma"/>
              </a:rPr>
              <a:t>ι </a:t>
            </a:r>
            <a:r>
              <a:rPr sz="1300" spc="-20">
                <a:solidFill>
                  <a:srgbClr val="FFFFFF"/>
                </a:solidFill>
                <a:latin typeface="Tahoma"/>
                <a:cs typeface="Tahoma"/>
              </a:rPr>
              <a:t>Ingress</a:t>
            </a:r>
            <a:r>
              <a:rPr sz="1300" spc="-170">
                <a:solidFill>
                  <a:srgbClr val="FFFFFF"/>
                </a:solidFill>
                <a:latin typeface="Tahoma"/>
                <a:cs typeface="Tahoma"/>
              </a:rPr>
              <a:t> </a:t>
            </a:r>
            <a:r>
              <a:rPr sz="1300" spc="20">
                <a:solidFill>
                  <a:srgbClr val="FFFFFF"/>
                </a:solidFill>
                <a:latin typeface="Tahoma"/>
                <a:cs typeface="Tahoma"/>
              </a:rPr>
              <a:t>controllers</a:t>
            </a:r>
            <a:r>
              <a:rPr sz="1300" spc="-165">
                <a:solidFill>
                  <a:srgbClr val="FFFFFF"/>
                </a:solidFill>
                <a:latin typeface="Tahoma"/>
                <a:cs typeface="Tahoma"/>
              </a:rPr>
              <a:t> </a:t>
            </a:r>
            <a:r>
              <a:rPr lang="el-GR" sz="1300" spc="5">
                <a:solidFill>
                  <a:srgbClr val="FFFFFF"/>
                </a:solidFill>
                <a:latin typeface="Tahoma"/>
                <a:cs typeface="Tahoma"/>
              </a:rPr>
              <a:t>είναι εξωτερικοί ελεγκτές με πολλαπλές επιλογές</a:t>
            </a:r>
            <a:r>
              <a:rPr sz="1300" spc="-5">
                <a:solidFill>
                  <a:srgbClr val="FFFFFF"/>
                </a:solidFill>
                <a:latin typeface="Tahoma"/>
                <a:cs typeface="Tahoma"/>
              </a:rPr>
              <a:t>.</a:t>
            </a:r>
            <a:endParaRPr sz="1300">
              <a:latin typeface="Tahoma"/>
              <a:cs typeface="Tahoma"/>
            </a:endParaRPr>
          </a:p>
          <a:p>
            <a:pPr marL="798195" lvl="1" indent="-313055">
              <a:lnSpc>
                <a:spcPct val="100000"/>
              </a:lnSpc>
              <a:spcBef>
                <a:spcPts val="245"/>
              </a:spcBef>
              <a:buFont typeface="Arial"/>
              <a:buChar char="○"/>
              <a:tabLst>
                <a:tab pos="797560" algn="l"/>
                <a:tab pos="798195" algn="l"/>
              </a:tabLst>
            </a:pPr>
            <a:r>
              <a:rPr sz="1100" spc="15">
                <a:solidFill>
                  <a:srgbClr val="FFFFFF"/>
                </a:solidFill>
                <a:latin typeface="Tahoma"/>
                <a:cs typeface="Tahoma"/>
              </a:rPr>
              <a:t>Nginx</a:t>
            </a:r>
            <a:endParaRPr sz="1100">
              <a:latin typeface="Tahoma"/>
              <a:cs typeface="Tahoma"/>
            </a:endParaRPr>
          </a:p>
          <a:p>
            <a:pPr marL="798195" lvl="1" indent="-313055">
              <a:lnSpc>
                <a:spcPct val="100000"/>
              </a:lnSpc>
              <a:spcBef>
                <a:spcPts val="180"/>
              </a:spcBef>
              <a:buFont typeface="Arial"/>
              <a:buChar char="○"/>
              <a:tabLst>
                <a:tab pos="797560" algn="l"/>
                <a:tab pos="798195" algn="l"/>
              </a:tabLst>
            </a:pPr>
            <a:r>
              <a:rPr sz="1100" spc="35">
                <a:solidFill>
                  <a:srgbClr val="FFFFFF"/>
                </a:solidFill>
                <a:latin typeface="Tahoma"/>
                <a:cs typeface="Tahoma"/>
              </a:rPr>
              <a:t>HAproxy</a:t>
            </a:r>
            <a:endParaRPr sz="1100">
              <a:latin typeface="Tahoma"/>
              <a:cs typeface="Tahoma"/>
            </a:endParaRPr>
          </a:p>
          <a:p>
            <a:pPr marL="798195" lvl="1" indent="-313055">
              <a:lnSpc>
                <a:spcPct val="100000"/>
              </a:lnSpc>
              <a:spcBef>
                <a:spcPts val="180"/>
              </a:spcBef>
              <a:buFont typeface="Arial"/>
              <a:buChar char="○"/>
              <a:tabLst>
                <a:tab pos="797560" algn="l"/>
                <a:tab pos="798195" algn="l"/>
              </a:tabLst>
            </a:pPr>
            <a:r>
              <a:rPr sz="1100" spc="25">
                <a:solidFill>
                  <a:srgbClr val="FFFFFF"/>
                </a:solidFill>
                <a:latin typeface="Tahoma"/>
                <a:cs typeface="Tahoma"/>
              </a:rPr>
              <a:t>Contour</a:t>
            </a:r>
            <a:endParaRPr sz="1100">
              <a:latin typeface="Tahoma"/>
              <a:cs typeface="Tahoma"/>
            </a:endParaRPr>
          </a:p>
          <a:p>
            <a:pPr marL="798195" lvl="1" indent="-313055">
              <a:lnSpc>
                <a:spcPct val="100000"/>
              </a:lnSpc>
              <a:spcBef>
                <a:spcPts val="180"/>
              </a:spcBef>
              <a:buFont typeface="Arial"/>
              <a:buChar char="○"/>
              <a:tabLst>
                <a:tab pos="797560" algn="l"/>
                <a:tab pos="798195" algn="l"/>
              </a:tabLst>
            </a:pPr>
            <a:r>
              <a:rPr sz="1100" spc="15">
                <a:solidFill>
                  <a:srgbClr val="FFFFFF"/>
                </a:solidFill>
                <a:latin typeface="Tahoma"/>
                <a:cs typeface="Tahoma"/>
              </a:rPr>
              <a:t>Traefik</a:t>
            </a:r>
            <a:endParaRPr sz="1100">
              <a:latin typeface="Tahoma"/>
              <a:cs typeface="Tahoma"/>
            </a:endParaRPr>
          </a:p>
          <a:p>
            <a:pPr marL="340360" marR="5080" indent="-328295">
              <a:lnSpc>
                <a:spcPts val="1800"/>
              </a:lnSpc>
              <a:spcBef>
                <a:spcPts val="35"/>
              </a:spcBef>
              <a:buFont typeface="Arial"/>
              <a:buChar char="●"/>
              <a:tabLst>
                <a:tab pos="340360" algn="l"/>
                <a:tab pos="340995" algn="l"/>
              </a:tabLst>
            </a:pPr>
            <a:r>
              <a:rPr lang="el-GR" sz="1300" spc="5">
                <a:solidFill>
                  <a:srgbClr val="FFFFFF"/>
                </a:solidFill>
                <a:latin typeface="Tahoma"/>
                <a:cs typeface="Tahoma"/>
              </a:rPr>
              <a:t>Τα συγκεκριμένα χαρακτηριστικά και οι ρυθμίσεις παραμέτρων του ελεγκτή περνούν μέσω </a:t>
            </a:r>
            <a:r>
              <a:rPr lang="en-US" sz="1300" spc="5">
                <a:solidFill>
                  <a:srgbClr val="FFFFFF"/>
                </a:solidFill>
                <a:latin typeface="Tahoma"/>
                <a:cs typeface="Tahoma"/>
              </a:rPr>
              <a:t>annotations</a:t>
            </a:r>
            <a:r>
              <a:rPr lang="el-GR" sz="1300" spc="5">
                <a:solidFill>
                  <a:srgbClr val="FFFFFF"/>
                </a:solidFill>
                <a:latin typeface="Tahoma"/>
                <a:cs typeface="Tahoma"/>
              </a:rPr>
              <a:t>.</a:t>
            </a:r>
            <a:endParaRPr sz="1300">
              <a:latin typeface="Tahoma"/>
              <a:cs typeface="Tahoma"/>
            </a:endParaRPr>
          </a:p>
        </p:txBody>
      </p:sp>
      <p:sp>
        <p:nvSpPr>
          <p:cNvPr id="4" name="object 4"/>
          <p:cNvSpPr/>
          <p:nvPr/>
        </p:nvSpPr>
        <p:spPr>
          <a:xfrm>
            <a:off x="5102137" y="1567550"/>
            <a:ext cx="3305174" cy="28955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6325675" cy="382156"/>
          </a:xfrm>
          <a:prstGeom prst="rect">
            <a:avLst/>
          </a:prstGeom>
        </p:spPr>
        <p:txBody>
          <a:bodyPr vert="horz" wrap="square" lIns="0" tIns="12700" rIns="0" bIns="0" rtlCol="0">
            <a:spAutoFit/>
          </a:bodyPr>
          <a:lstStyle/>
          <a:p>
            <a:pPr marL="12700">
              <a:lnSpc>
                <a:spcPct val="100000"/>
              </a:lnSpc>
              <a:spcBef>
                <a:spcPts val="100"/>
              </a:spcBef>
              <a:tabLst>
                <a:tab pos="1623695" algn="l"/>
              </a:tabLst>
            </a:pPr>
            <a:r>
              <a:rPr lang="el-GR" sz="2400" spc="300"/>
              <a:t>Βασικές έννοιες – χώρος αποθήκευσης</a:t>
            </a:r>
            <a:endParaRPr sz="2400"/>
          </a:p>
        </p:txBody>
      </p:sp>
      <p:sp>
        <p:nvSpPr>
          <p:cNvPr id="3" name="object 3"/>
          <p:cNvSpPr txBox="1"/>
          <p:nvPr/>
        </p:nvSpPr>
        <p:spPr>
          <a:xfrm>
            <a:off x="1348754" y="1352550"/>
            <a:ext cx="6666865" cy="3660169"/>
          </a:xfrm>
          <a:prstGeom prst="rect">
            <a:avLst/>
          </a:prstGeom>
        </p:spPr>
        <p:txBody>
          <a:bodyPr vert="horz" wrap="square" lIns="0" tIns="69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23240">
              <a:lnSpc>
                <a:spcPct val="102200"/>
              </a:lnSpc>
              <a:spcBef>
                <a:spcPts val="55"/>
              </a:spcBef>
            </a:pPr>
            <a:r>
              <a:rPr sz="1600" b="1" spc="-50">
                <a:solidFill>
                  <a:srgbClr val="FFFFFF"/>
                </a:solidFill>
                <a:latin typeface="Gill Sans MT"/>
                <a:cs typeface="Gill Sans MT"/>
              </a:rPr>
              <a:t>Volume</a:t>
            </a:r>
            <a:r>
              <a:rPr sz="1600" b="1" spc="-195">
                <a:solidFill>
                  <a:srgbClr val="FFFFFF"/>
                </a:solidFill>
                <a:latin typeface="Gill Sans MT"/>
                <a:cs typeface="Gill Sans MT"/>
              </a:rPr>
              <a:t> </a:t>
            </a:r>
            <a:r>
              <a:rPr lang="en-US" sz="1300" b="1" spc="30">
                <a:solidFill>
                  <a:srgbClr val="FFFFFF"/>
                </a:solidFill>
                <a:latin typeface="Gill Sans MT"/>
                <a:cs typeface="Gill Sans MT"/>
              </a:rPr>
              <a:t>–</a:t>
            </a:r>
            <a:r>
              <a:rPr sz="1300" b="1" spc="-110">
                <a:solidFill>
                  <a:srgbClr val="FFFFFF"/>
                </a:solidFill>
                <a:latin typeface="Gill Sans MT"/>
                <a:cs typeface="Gill Sans MT"/>
              </a:rPr>
              <a:t> </a:t>
            </a:r>
            <a:r>
              <a:rPr lang="el-GR" sz="1300">
                <a:solidFill>
                  <a:srgbClr val="FFFFFF"/>
                </a:solidFill>
                <a:latin typeface="Tahoma"/>
                <a:cs typeface="Tahoma"/>
              </a:rPr>
              <a:t>αποθηκευτικός χώρος που είναι συνδεδεμένος με τον κύκλο ζωής του Pod, αναλώσιμο από ένα ή περισσότερα δοχεία μέσα στο pod.</a:t>
            </a:r>
          </a:p>
          <a:p>
            <a:pPr marL="12700" marR="523240">
              <a:lnSpc>
                <a:spcPct val="102200"/>
              </a:lnSpc>
              <a:spcBef>
                <a:spcPts val="55"/>
              </a:spcBef>
            </a:pPr>
            <a:endParaRPr sz="1300">
              <a:latin typeface="Times New Roman"/>
              <a:cs typeface="Times New Roman"/>
            </a:endParaRPr>
          </a:p>
          <a:p>
            <a:pPr marL="12700" marR="182880">
              <a:lnSpc>
                <a:spcPct val="101600"/>
              </a:lnSpc>
            </a:pPr>
            <a:r>
              <a:rPr sz="1600" b="1" spc="-35" err="1">
                <a:solidFill>
                  <a:srgbClr val="FFFFFF"/>
                </a:solidFill>
                <a:latin typeface="Gill Sans MT"/>
                <a:cs typeface="Gill Sans MT"/>
              </a:rPr>
              <a:t>PersistentVolume</a:t>
            </a:r>
            <a:r>
              <a:rPr lang="en-US" sz="1600" b="1" spc="-35">
                <a:solidFill>
                  <a:srgbClr val="FFFFFF"/>
                </a:solidFill>
                <a:latin typeface="Gill Sans MT"/>
                <a:cs typeface="Gill Sans MT"/>
              </a:rPr>
              <a:t> - </a:t>
            </a:r>
            <a:r>
              <a:rPr lang="el-GR" sz="1300" spc="30">
                <a:solidFill>
                  <a:srgbClr val="FFFFFF"/>
                </a:solidFill>
                <a:latin typeface="Tahoma" panose="020B0604030504040204" pitchFamily="34" charset="0"/>
                <a:cs typeface="Tahoma" panose="020B0604030504040204" pitchFamily="34" charset="0"/>
              </a:rPr>
              <a:t>Ένα PersistentVolume (PV) αντιπροσωπεύει έναν πόρο αποθήκευσης. Τα </a:t>
            </a:r>
            <a:r>
              <a:rPr lang="en-US" sz="1300" spc="30">
                <a:solidFill>
                  <a:srgbClr val="FFFFFF"/>
                </a:solidFill>
                <a:latin typeface="Tahoma" panose="020B0604030504040204" pitchFamily="34" charset="0"/>
                <a:cs typeface="Tahoma" panose="020B0604030504040204" pitchFamily="34" charset="0"/>
              </a:rPr>
              <a:t>PV</a:t>
            </a:r>
            <a:r>
              <a:rPr lang="el-GR" sz="1300" spc="30">
                <a:solidFill>
                  <a:srgbClr val="FFFFFF"/>
                </a:solidFill>
                <a:latin typeface="Tahoma" panose="020B0604030504040204" pitchFamily="34" charset="0"/>
                <a:cs typeface="Tahoma" panose="020B0604030504040204" pitchFamily="34" charset="0"/>
              </a:rPr>
              <a:t> συνδέονται συνήθως με έναν πόρο αποθήκευσης υποστήριξης, NFS, GCEPersistentDisk, RBD κ.λπ. και παρέχονται εκ των προτέρων. Ο κύκλος ζωής τους χειρίζεται ανεξάρτητα από</a:t>
            </a:r>
            <a:r>
              <a:rPr lang="en-US" sz="1300" spc="30">
                <a:solidFill>
                  <a:srgbClr val="FFFFFF"/>
                </a:solidFill>
                <a:latin typeface="Tahoma" panose="020B0604030504040204" pitchFamily="34" charset="0"/>
                <a:cs typeface="Tahoma" panose="020B0604030504040204" pitchFamily="34" charset="0"/>
              </a:rPr>
              <a:t> </a:t>
            </a:r>
            <a:r>
              <a:rPr lang="el-GR" sz="1300" spc="30">
                <a:solidFill>
                  <a:srgbClr val="FFFFFF"/>
                </a:solidFill>
                <a:latin typeface="Tahoma" panose="020B0604030504040204" pitchFamily="34" charset="0"/>
                <a:cs typeface="Tahoma" panose="020B0604030504040204" pitchFamily="34" charset="0"/>
              </a:rPr>
              <a:t>ένα </a:t>
            </a:r>
            <a:r>
              <a:rPr lang="en-US" sz="1300" spc="30">
                <a:solidFill>
                  <a:srgbClr val="FFFFFF"/>
                </a:solidFill>
                <a:latin typeface="Tahoma" panose="020B0604030504040204" pitchFamily="34" charset="0"/>
                <a:cs typeface="Tahoma" panose="020B0604030504040204" pitchFamily="34" charset="0"/>
              </a:rPr>
              <a:t>pod</a:t>
            </a:r>
            <a:r>
              <a:rPr lang="el-GR" sz="1300" spc="30">
                <a:solidFill>
                  <a:srgbClr val="FFFFFF"/>
                </a:solidFill>
                <a:latin typeface="Tahoma" panose="020B0604030504040204" pitchFamily="34" charset="0"/>
                <a:cs typeface="Tahoma" panose="020B0604030504040204" pitchFamily="34" charset="0"/>
              </a:rPr>
              <a:t>.</a:t>
            </a:r>
            <a:endParaRPr lang="en-US" sz="1300" spc="30">
              <a:solidFill>
                <a:srgbClr val="FFFFFF"/>
              </a:solidFill>
              <a:latin typeface="Tahoma" panose="020B0604030504040204" pitchFamily="34" charset="0"/>
              <a:cs typeface="Tahoma" panose="020B0604030504040204" pitchFamily="34" charset="0"/>
            </a:endParaRPr>
          </a:p>
          <a:p>
            <a:pPr marL="12700" marR="182880">
              <a:lnSpc>
                <a:spcPct val="101600"/>
              </a:lnSpc>
            </a:pPr>
            <a:endParaRPr lang="el-GR" sz="1300" b="1" spc="30">
              <a:solidFill>
                <a:srgbClr val="FFFFFF"/>
              </a:solidFill>
              <a:latin typeface="Gill Sans MT"/>
              <a:cs typeface="Gill Sans MT"/>
            </a:endParaRPr>
          </a:p>
          <a:p>
            <a:pPr marL="12700" marR="182880">
              <a:lnSpc>
                <a:spcPct val="101600"/>
              </a:lnSpc>
            </a:pPr>
            <a:r>
              <a:rPr sz="1600" b="1" spc="-45" err="1">
                <a:solidFill>
                  <a:srgbClr val="FFFFFF"/>
                </a:solidFill>
                <a:latin typeface="Gill Sans MT"/>
                <a:cs typeface="Gill Sans MT"/>
              </a:rPr>
              <a:t>PersistentVolumeClaim</a:t>
            </a:r>
            <a:r>
              <a:rPr sz="1600" b="1" spc="-125">
                <a:solidFill>
                  <a:srgbClr val="FFFFFF"/>
                </a:solidFill>
                <a:latin typeface="Gill Sans MT"/>
                <a:cs typeface="Gill Sans MT"/>
              </a:rPr>
              <a:t> </a:t>
            </a:r>
            <a:r>
              <a:rPr sz="1600" b="1" spc="40">
                <a:solidFill>
                  <a:srgbClr val="FFFFFF"/>
                </a:solidFill>
                <a:latin typeface="Gill Sans MT"/>
                <a:cs typeface="Gill Sans MT"/>
              </a:rPr>
              <a:t>-</a:t>
            </a:r>
            <a:r>
              <a:rPr sz="1600" b="1" spc="-130">
                <a:solidFill>
                  <a:srgbClr val="FFFFFF"/>
                </a:solidFill>
                <a:latin typeface="Gill Sans MT"/>
                <a:cs typeface="Gill Sans MT"/>
              </a:rPr>
              <a:t> </a:t>
            </a:r>
            <a:r>
              <a:rPr lang="el-GR" sz="1300" spc="100">
                <a:solidFill>
                  <a:srgbClr val="FFFFFF"/>
                </a:solidFill>
                <a:latin typeface="Tahoma"/>
                <a:cs typeface="Tahoma"/>
              </a:rPr>
              <a:t>Ένα PersistentVolumeClaim (PVC) είναι ένα αίτημα για αποθήκευση που ικανοποιεί ένα σύνολο απαιτήσεων αντί να αντιστοιχίζεται απευθείας σε έναν πόρο αποθήκευσης. Χρησιμοποιείται συνήθως με δυναμικά εφοδιασμένο χώρο αποθήκευσης και υπάρχει και μετά το τέλος της ζωής του </a:t>
            </a:r>
            <a:r>
              <a:rPr lang="en-US" sz="1300" spc="100">
                <a:solidFill>
                  <a:srgbClr val="FFFFFF"/>
                </a:solidFill>
                <a:latin typeface="Tahoma"/>
                <a:cs typeface="Tahoma"/>
              </a:rPr>
              <a:t>pod</a:t>
            </a:r>
            <a:r>
              <a:rPr lang="el-GR" sz="1300" spc="100">
                <a:solidFill>
                  <a:srgbClr val="FFFFFF"/>
                </a:solidFill>
                <a:latin typeface="Tahoma"/>
                <a:cs typeface="Tahoma"/>
              </a:rPr>
              <a:t>.</a:t>
            </a:r>
            <a:endParaRPr lang="en-US" sz="1300" spc="100">
              <a:solidFill>
                <a:srgbClr val="FFFFFF"/>
              </a:solidFill>
              <a:latin typeface="Tahoma"/>
              <a:cs typeface="Tahoma"/>
            </a:endParaRPr>
          </a:p>
          <a:p>
            <a:pPr marL="12700" marR="182880">
              <a:lnSpc>
                <a:spcPct val="101600"/>
              </a:lnSpc>
            </a:pPr>
            <a:endParaRPr lang="en-US" sz="1300">
              <a:latin typeface="Times New Roman"/>
              <a:cs typeface="Times New Roman"/>
            </a:endParaRPr>
          </a:p>
          <a:p>
            <a:pPr marL="12700" marR="86995">
              <a:lnSpc>
                <a:spcPct val="101600"/>
              </a:lnSpc>
            </a:pPr>
            <a:r>
              <a:rPr lang="en-US" sz="1600" b="1" spc="-45">
                <a:solidFill>
                  <a:srgbClr val="FFFFFF"/>
                </a:solidFill>
                <a:latin typeface="Gill Sans MT"/>
                <a:cs typeface="Gill Sans MT"/>
              </a:rPr>
              <a:t>Storage Classes</a:t>
            </a:r>
            <a:r>
              <a:rPr lang="el-GR" sz="1600" b="1" spc="-135">
                <a:solidFill>
                  <a:srgbClr val="FFFFFF"/>
                </a:solidFill>
                <a:latin typeface="Gill Sans MT"/>
                <a:cs typeface="Gill Sans MT"/>
              </a:rPr>
              <a:t> </a:t>
            </a:r>
            <a:r>
              <a:rPr lang="el-GR" sz="1600" b="1" spc="40">
                <a:solidFill>
                  <a:srgbClr val="FFFFFF"/>
                </a:solidFill>
                <a:latin typeface="Gill Sans MT"/>
                <a:cs typeface="Gill Sans MT"/>
              </a:rPr>
              <a:t>-</a:t>
            </a:r>
            <a:r>
              <a:rPr lang="el-GR" sz="1600" b="1" spc="-110">
                <a:solidFill>
                  <a:srgbClr val="FFFFFF"/>
                </a:solidFill>
                <a:latin typeface="Gill Sans MT"/>
                <a:cs typeface="Gill Sans MT"/>
              </a:rPr>
              <a:t> </a:t>
            </a:r>
            <a:r>
              <a:rPr lang="el-GR" sz="1300">
                <a:solidFill>
                  <a:srgbClr val="FFFFFF"/>
                </a:solidFill>
                <a:latin typeface="Tahoma"/>
                <a:cs typeface="Tahoma"/>
              </a:rPr>
              <a:t>Οι κλάσεις αποθήκευσης είναι μια δυναμική αφαίρεση πάνω από έναν εξωτερικό πόρο αποθήκευσης. Αυτές περιλαμβάνουν έναν προμηθευτή, παραμέτρους διαμόρφωσης προμηθευτή καθώς και μια πολιτική ανάκτησης PV.</a:t>
            </a:r>
            <a:endParaRPr lang="el-GR" sz="1300">
              <a:latin typeface="Tahoma"/>
              <a:cs typeface="Tahoma"/>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3748025" y="0"/>
            <a:ext cx="5143499" cy="51434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txBox="1">
            <a:spLocks noGrp="1"/>
          </p:cNvSpPr>
          <p:nvPr>
            <p:ph type="title"/>
          </p:nvPr>
        </p:nvSpPr>
        <p:spPr>
          <a:xfrm>
            <a:off x="4130488" y="644933"/>
            <a:ext cx="1373505" cy="391160"/>
          </a:xfrm>
          <a:prstGeom prst="rect">
            <a:avLst/>
          </a:prstGeom>
        </p:spPr>
        <p:txBody>
          <a:bodyPr vert="horz" wrap="square" lIns="0" tIns="12700" rIns="0" bIns="0" rtlCol="0">
            <a:spAutoFit/>
          </a:bodyPr>
          <a:lstStyle/>
          <a:p>
            <a:pPr marL="12700">
              <a:lnSpc>
                <a:spcPct val="100000"/>
              </a:lnSpc>
              <a:spcBef>
                <a:spcPts val="100"/>
              </a:spcBef>
            </a:pPr>
            <a:r>
              <a:rPr sz="2400" spc="300"/>
              <a:t>Volumes</a:t>
            </a:r>
            <a:endParaRPr sz="2400"/>
          </a:p>
        </p:txBody>
      </p:sp>
      <p:sp>
        <p:nvSpPr>
          <p:cNvPr id="6" name="object 6"/>
          <p:cNvSpPr/>
          <p:nvPr/>
        </p:nvSpPr>
        <p:spPr>
          <a:xfrm>
            <a:off x="1150503" y="1646487"/>
            <a:ext cx="3272049" cy="2753324"/>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5129450" y="1487100"/>
            <a:ext cx="3206949" cy="3072100"/>
          </a:xfrm>
          <a:prstGeom prst="rect">
            <a:avLst/>
          </a:prstGeom>
          <a:blipFill>
            <a:blip r:embed="rId4"/>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1506" y="644933"/>
            <a:ext cx="2996565" cy="391160"/>
          </a:xfrm>
          <a:prstGeom prst="rect">
            <a:avLst/>
          </a:prstGeom>
        </p:spPr>
        <p:txBody>
          <a:bodyPr vert="horz" wrap="square" lIns="0" tIns="12700" rIns="0" bIns="0" rtlCol="0">
            <a:spAutoFit/>
          </a:bodyPr>
          <a:lstStyle/>
          <a:p>
            <a:pPr marL="12700">
              <a:lnSpc>
                <a:spcPct val="100000"/>
              </a:lnSpc>
              <a:spcBef>
                <a:spcPts val="100"/>
              </a:spcBef>
            </a:pPr>
            <a:r>
              <a:rPr sz="2400" spc="235"/>
              <a:t>Persistent</a:t>
            </a:r>
            <a:r>
              <a:rPr sz="2400" spc="50"/>
              <a:t> </a:t>
            </a:r>
            <a:r>
              <a:rPr sz="2400" spc="300"/>
              <a:t>Volumes</a:t>
            </a:r>
            <a:endParaRPr sz="2400"/>
          </a:p>
        </p:txBody>
      </p:sp>
      <p:sp>
        <p:nvSpPr>
          <p:cNvPr id="3" name="object 3"/>
          <p:cNvSpPr txBox="1"/>
          <p:nvPr/>
        </p:nvSpPr>
        <p:spPr>
          <a:xfrm>
            <a:off x="4924583" y="1603490"/>
            <a:ext cx="2760980" cy="3044423"/>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lgn="l"/>
                <a:tab pos="340995" algn="l"/>
              </a:tabLst>
            </a:pPr>
            <a:r>
              <a:rPr sz="1300" spc="55">
                <a:solidFill>
                  <a:srgbClr val="FFFFFF"/>
                </a:solidFill>
                <a:latin typeface="Tahoma"/>
                <a:cs typeface="Tahoma"/>
              </a:rPr>
              <a:t>PVs</a:t>
            </a:r>
            <a:r>
              <a:rPr sz="1300" spc="-160">
                <a:solidFill>
                  <a:srgbClr val="FFFFFF"/>
                </a:solidFill>
                <a:latin typeface="Tahoma"/>
                <a:cs typeface="Tahoma"/>
              </a:rPr>
              <a:t> </a:t>
            </a:r>
            <a:r>
              <a:rPr lang="el-GR" sz="1300" spc="5">
                <a:solidFill>
                  <a:srgbClr val="FFFFFF"/>
                </a:solidFill>
                <a:latin typeface="Tahoma"/>
                <a:cs typeface="Tahoma"/>
              </a:rPr>
              <a:t>είναι ένας πόρος για όλο το </a:t>
            </a:r>
            <a:r>
              <a:rPr lang="en-US" sz="1300" spc="5">
                <a:solidFill>
                  <a:srgbClr val="FFFFFF"/>
                </a:solidFill>
                <a:latin typeface="Tahoma"/>
                <a:cs typeface="Tahoma"/>
              </a:rPr>
              <a:t>Cluster</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lang="el-GR" sz="1300" spc="60">
                <a:solidFill>
                  <a:srgbClr val="FFFFFF"/>
                </a:solidFill>
                <a:latin typeface="Tahoma"/>
                <a:cs typeface="Tahoma"/>
              </a:rPr>
              <a:t>Δεν αναλώνεται απευθείας από ένα Pod</a:t>
            </a:r>
            <a:endParaRPr lang="en-US" sz="1300" spc="60">
              <a:solidFill>
                <a:srgbClr val="FFFFFF"/>
              </a:solidFill>
              <a:latin typeface="Tahoma"/>
              <a:cs typeface="Tahoma"/>
            </a:endParaRPr>
          </a:p>
          <a:p>
            <a:pPr marL="340995" indent="-328295">
              <a:lnSpc>
                <a:spcPct val="100000"/>
              </a:lnSpc>
              <a:spcBef>
                <a:spcPts val="240"/>
              </a:spcBef>
              <a:buFont typeface="Arial"/>
              <a:buChar char="●"/>
              <a:tabLst>
                <a:tab pos="340360" algn="l"/>
                <a:tab pos="340995" algn="l"/>
              </a:tabLst>
            </a:pPr>
            <a:r>
              <a:rPr lang="el-GR" sz="1300" spc="90" err="1">
                <a:solidFill>
                  <a:srgbClr val="FFFFFF"/>
                </a:solidFill>
                <a:latin typeface="Tahoma"/>
                <a:cs typeface="Tahoma"/>
              </a:rPr>
              <a:t>Παραμέτροι </a:t>
            </a:r>
            <a:r>
              <a:rPr lang="en-US" sz="1300" spc="90">
                <a:solidFill>
                  <a:srgbClr val="FFFFFF"/>
                </a:solidFill>
                <a:latin typeface="Tahoma"/>
                <a:cs typeface="Tahoma"/>
              </a:rPr>
              <a:t>PV</a:t>
            </a:r>
            <a:r>
              <a:rPr sz="1300">
                <a:solidFill>
                  <a:srgbClr val="FFFFFF"/>
                </a:solidFill>
                <a:latin typeface="Tahoma"/>
                <a:cs typeface="Tahoma"/>
              </a:rPr>
              <a:t>:</a:t>
            </a:r>
            <a:endParaRPr sz="1300">
              <a:latin typeface="Tahoma"/>
              <a:cs typeface="Tahoma"/>
            </a:endParaRPr>
          </a:p>
          <a:p>
            <a:pPr marL="798195" lvl="1" indent="-313055">
              <a:lnSpc>
                <a:spcPct val="100000"/>
              </a:lnSpc>
              <a:spcBef>
                <a:spcPts val="245"/>
              </a:spcBef>
              <a:buFont typeface="Arial"/>
              <a:buChar char="○"/>
              <a:tabLst>
                <a:tab pos="797560" algn="l"/>
                <a:tab pos="798195" algn="l"/>
              </a:tabLst>
            </a:pPr>
            <a:r>
              <a:rPr sz="1100" spc="15">
                <a:solidFill>
                  <a:srgbClr val="FFFFFF"/>
                </a:solidFill>
                <a:latin typeface="Tahoma"/>
                <a:cs typeface="Tahoma"/>
              </a:rPr>
              <a:t>Capacity</a:t>
            </a:r>
            <a:endParaRPr sz="1100">
              <a:latin typeface="Tahoma"/>
              <a:cs typeface="Tahoma"/>
            </a:endParaRPr>
          </a:p>
          <a:p>
            <a:pPr marL="798195" lvl="1" indent="-313055">
              <a:lnSpc>
                <a:spcPct val="100000"/>
              </a:lnSpc>
              <a:spcBef>
                <a:spcPts val="180"/>
              </a:spcBef>
              <a:buFont typeface="Arial"/>
              <a:buChar char="○"/>
              <a:tabLst>
                <a:tab pos="797560" algn="l"/>
                <a:tab pos="798195" algn="l"/>
              </a:tabLst>
            </a:pPr>
            <a:r>
              <a:rPr sz="1100" spc="10">
                <a:solidFill>
                  <a:srgbClr val="FFFFFF"/>
                </a:solidFill>
                <a:latin typeface="Tahoma"/>
                <a:cs typeface="Tahoma"/>
              </a:rPr>
              <a:t>accessModes</a:t>
            </a:r>
            <a:endParaRPr sz="1100">
              <a:latin typeface="Tahoma"/>
              <a:cs typeface="Tahoma"/>
            </a:endParaRPr>
          </a:p>
          <a:p>
            <a:pPr marL="1255395" lvl="2" indent="-313055">
              <a:lnSpc>
                <a:spcPct val="100000"/>
              </a:lnSpc>
              <a:spcBef>
                <a:spcPts val="180"/>
              </a:spcBef>
              <a:buFont typeface="Arial"/>
              <a:buChar char="■"/>
              <a:tabLst>
                <a:tab pos="1254760" algn="l"/>
                <a:tab pos="1255395" algn="l"/>
              </a:tabLst>
            </a:pPr>
            <a:r>
              <a:rPr sz="1100" spc="25">
                <a:solidFill>
                  <a:srgbClr val="FFFFFF"/>
                </a:solidFill>
                <a:latin typeface="Tahoma"/>
                <a:cs typeface="Tahoma"/>
              </a:rPr>
              <a:t>ReadOnlyMany</a:t>
            </a:r>
            <a:r>
              <a:rPr sz="1100" spc="-150">
                <a:solidFill>
                  <a:srgbClr val="FFFFFF"/>
                </a:solidFill>
                <a:latin typeface="Tahoma"/>
                <a:cs typeface="Tahoma"/>
              </a:rPr>
              <a:t> </a:t>
            </a:r>
            <a:r>
              <a:rPr sz="1100">
                <a:solidFill>
                  <a:srgbClr val="FFFFFF"/>
                </a:solidFill>
                <a:latin typeface="Tahoma"/>
                <a:cs typeface="Tahoma"/>
              </a:rPr>
              <a:t>(ROX)</a:t>
            </a:r>
            <a:endParaRPr sz="1100">
              <a:latin typeface="Tahoma"/>
              <a:cs typeface="Tahoma"/>
            </a:endParaRPr>
          </a:p>
          <a:p>
            <a:pPr marL="1255395" lvl="2" indent="-313055">
              <a:lnSpc>
                <a:spcPct val="100000"/>
              </a:lnSpc>
              <a:spcBef>
                <a:spcPts val="180"/>
              </a:spcBef>
              <a:buFont typeface="Arial"/>
              <a:buChar char="■"/>
              <a:tabLst>
                <a:tab pos="1254760" algn="l"/>
                <a:tab pos="1255395" algn="l"/>
              </a:tabLst>
            </a:pPr>
            <a:r>
              <a:rPr sz="1100" spc="25">
                <a:solidFill>
                  <a:srgbClr val="FFFFFF"/>
                </a:solidFill>
                <a:latin typeface="Tahoma"/>
                <a:cs typeface="Tahoma"/>
              </a:rPr>
              <a:t>ReadWriteOnce</a:t>
            </a:r>
            <a:r>
              <a:rPr sz="1100" spc="-185">
                <a:solidFill>
                  <a:srgbClr val="FFFFFF"/>
                </a:solidFill>
                <a:latin typeface="Tahoma"/>
                <a:cs typeface="Tahoma"/>
              </a:rPr>
              <a:t> </a:t>
            </a:r>
            <a:r>
              <a:rPr sz="1100" spc="10">
                <a:solidFill>
                  <a:srgbClr val="FFFFFF"/>
                </a:solidFill>
                <a:latin typeface="Tahoma"/>
                <a:cs typeface="Tahoma"/>
              </a:rPr>
              <a:t>(RWO)</a:t>
            </a:r>
            <a:endParaRPr sz="1100">
              <a:latin typeface="Tahoma"/>
              <a:cs typeface="Tahoma"/>
            </a:endParaRPr>
          </a:p>
          <a:p>
            <a:pPr marL="1255395" lvl="2" indent="-313055">
              <a:lnSpc>
                <a:spcPct val="100000"/>
              </a:lnSpc>
              <a:spcBef>
                <a:spcPts val="180"/>
              </a:spcBef>
              <a:buFont typeface="Arial"/>
              <a:buChar char="■"/>
              <a:tabLst>
                <a:tab pos="1254760" algn="l"/>
                <a:tab pos="1255395" algn="l"/>
              </a:tabLst>
            </a:pPr>
            <a:r>
              <a:rPr sz="1100" spc="30">
                <a:solidFill>
                  <a:srgbClr val="FFFFFF"/>
                </a:solidFill>
                <a:latin typeface="Tahoma"/>
                <a:cs typeface="Tahoma"/>
              </a:rPr>
              <a:t>ReadWriteMany</a:t>
            </a:r>
            <a:r>
              <a:rPr sz="1100" spc="-195">
                <a:solidFill>
                  <a:srgbClr val="FFFFFF"/>
                </a:solidFill>
                <a:latin typeface="Tahoma"/>
                <a:cs typeface="Tahoma"/>
              </a:rPr>
              <a:t> </a:t>
            </a:r>
            <a:r>
              <a:rPr sz="1100" spc="5">
                <a:solidFill>
                  <a:srgbClr val="FFFFFF"/>
                </a:solidFill>
                <a:latin typeface="Tahoma"/>
                <a:cs typeface="Tahoma"/>
              </a:rPr>
              <a:t>(RWX)</a:t>
            </a:r>
            <a:endParaRPr sz="1100">
              <a:latin typeface="Tahoma"/>
              <a:cs typeface="Tahoma"/>
            </a:endParaRPr>
          </a:p>
          <a:p>
            <a:pPr marL="798195" lvl="1" indent="-313055">
              <a:lnSpc>
                <a:spcPct val="100000"/>
              </a:lnSpc>
              <a:spcBef>
                <a:spcPts val="180"/>
              </a:spcBef>
              <a:buFont typeface="Arial"/>
              <a:buChar char="○"/>
              <a:tabLst>
                <a:tab pos="797560" algn="l"/>
                <a:tab pos="798195" algn="l"/>
              </a:tabLst>
            </a:pPr>
            <a:r>
              <a:rPr sz="1100" spc="15">
                <a:solidFill>
                  <a:srgbClr val="FFFFFF"/>
                </a:solidFill>
                <a:latin typeface="Tahoma"/>
                <a:cs typeface="Tahoma"/>
              </a:rPr>
              <a:t>persistentVolumeReclaimPolicy</a:t>
            </a:r>
            <a:endParaRPr sz="1100">
              <a:latin typeface="Tahoma"/>
              <a:cs typeface="Tahoma"/>
            </a:endParaRPr>
          </a:p>
          <a:p>
            <a:pPr marL="1255395" lvl="2" indent="-313055">
              <a:lnSpc>
                <a:spcPct val="100000"/>
              </a:lnSpc>
              <a:spcBef>
                <a:spcPts val="180"/>
              </a:spcBef>
              <a:buFont typeface="Arial"/>
              <a:buChar char="■"/>
              <a:tabLst>
                <a:tab pos="1254760" algn="l"/>
                <a:tab pos="1255395" algn="l"/>
              </a:tabLst>
            </a:pPr>
            <a:r>
              <a:rPr sz="1100" spc="10">
                <a:solidFill>
                  <a:srgbClr val="FFFFFF"/>
                </a:solidFill>
                <a:latin typeface="Tahoma"/>
                <a:cs typeface="Tahoma"/>
              </a:rPr>
              <a:t>Retain</a:t>
            </a:r>
            <a:endParaRPr sz="1100">
              <a:latin typeface="Tahoma"/>
              <a:cs typeface="Tahoma"/>
            </a:endParaRPr>
          </a:p>
          <a:p>
            <a:pPr marL="1255395" lvl="2" indent="-313055">
              <a:lnSpc>
                <a:spcPct val="100000"/>
              </a:lnSpc>
              <a:spcBef>
                <a:spcPts val="180"/>
              </a:spcBef>
              <a:buFont typeface="Arial"/>
              <a:buChar char="■"/>
              <a:tabLst>
                <a:tab pos="1254760" algn="l"/>
                <a:tab pos="1255395" algn="l"/>
              </a:tabLst>
            </a:pPr>
            <a:r>
              <a:rPr sz="1100" spc="10">
                <a:solidFill>
                  <a:srgbClr val="FFFFFF"/>
                </a:solidFill>
                <a:latin typeface="Tahoma"/>
                <a:cs typeface="Tahoma"/>
              </a:rPr>
              <a:t>Recycle</a:t>
            </a:r>
            <a:endParaRPr sz="1100">
              <a:latin typeface="Tahoma"/>
              <a:cs typeface="Tahoma"/>
            </a:endParaRPr>
          </a:p>
          <a:p>
            <a:pPr marL="1255395" lvl="2" indent="-313055">
              <a:lnSpc>
                <a:spcPct val="100000"/>
              </a:lnSpc>
              <a:spcBef>
                <a:spcPts val="180"/>
              </a:spcBef>
              <a:buFont typeface="Arial"/>
              <a:buChar char="■"/>
              <a:tabLst>
                <a:tab pos="1254760" algn="l"/>
                <a:tab pos="1255395" algn="l"/>
              </a:tabLst>
            </a:pPr>
            <a:r>
              <a:rPr sz="1100" spc="20">
                <a:solidFill>
                  <a:srgbClr val="FFFFFF"/>
                </a:solidFill>
                <a:latin typeface="Tahoma"/>
                <a:cs typeface="Tahoma"/>
              </a:rPr>
              <a:t>Delete</a:t>
            </a:r>
            <a:endParaRPr sz="1100">
              <a:latin typeface="Tahoma"/>
              <a:cs typeface="Tahoma"/>
            </a:endParaRPr>
          </a:p>
          <a:p>
            <a:pPr marL="798195" lvl="1" indent="-313055">
              <a:lnSpc>
                <a:spcPct val="100000"/>
              </a:lnSpc>
              <a:spcBef>
                <a:spcPts val="180"/>
              </a:spcBef>
              <a:buFont typeface="Arial"/>
              <a:buChar char="○"/>
              <a:tabLst>
                <a:tab pos="797560" algn="l"/>
                <a:tab pos="798195" algn="l"/>
              </a:tabLst>
            </a:pPr>
            <a:r>
              <a:rPr sz="1100" spc="5">
                <a:solidFill>
                  <a:srgbClr val="FFFFFF"/>
                </a:solidFill>
                <a:latin typeface="Tahoma"/>
                <a:cs typeface="Tahoma"/>
              </a:rPr>
              <a:t>StorageClass</a:t>
            </a:r>
            <a:endParaRPr sz="1100">
              <a:latin typeface="Tahoma"/>
              <a:cs typeface="Tahoma"/>
            </a:endParaRPr>
          </a:p>
        </p:txBody>
      </p:sp>
      <p:sp>
        <p:nvSpPr>
          <p:cNvPr id="4" name="object 4"/>
          <p:cNvSpPr/>
          <p:nvPr/>
        </p:nvSpPr>
        <p:spPr>
          <a:xfrm>
            <a:off x="1297500" y="1366725"/>
            <a:ext cx="3425157" cy="331285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4047" y="644933"/>
            <a:ext cx="3962400" cy="391160"/>
          </a:xfrm>
          <a:prstGeom prst="rect">
            <a:avLst/>
          </a:prstGeom>
        </p:spPr>
        <p:txBody>
          <a:bodyPr vert="horz" wrap="square" lIns="0" tIns="12700" rIns="0" bIns="0" rtlCol="0">
            <a:spAutoFit/>
          </a:bodyPr>
          <a:lstStyle/>
          <a:p>
            <a:pPr marL="12700">
              <a:lnSpc>
                <a:spcPct val="100000"/>
              </a:lnSpc>
              <a:spcBef>
                <a:spcPts val="100"/>
              </a:spcBef>
            </a:pPr>
            <a:r>
              <a:rPr sz="2400" spc="235"/>
              <a:t>Persistent </a:t>
            </a:r>
            <a:r>
              <a:rPr sz="2400" spc="310"/>
              <a:t>Volume</a:t>
            </a:r>
            <a:r>
              <a:rPr sz="2400" spc="-75"/>
              <a:t> </a:t>
            </a:r>
            <a:r>
              <a:rPr sz="2400" spc="290"/>
              <a:t>Claims</a:t>
            </a:r>
            <a:endParaRPr sz="2400"/>
          </a:p>
        </p:txBody>
      </p:sp>
      <p:sp>
        <p:nvSpPr>
          <p:cNvPr id="3" name="object 3"/>
          <p:cNvSpPr txBox="1"/>
          <p:nvPr/>
        </p:nvSpPr>
        <p:spPr>
          <a:xfrm>
            <a:off x="4375984" y="1603490"/>
            <a:ext cx="3782060" cy="1720984"/>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40"/>
              </a:spcBef>
              <a:buFont typeface="Arial"/>
              <a:buChar char="●"/>
              <a:tabLst>
                <a:tab pos="340360" algn="l"/>
                <a:tab pos="340995" algn="l"/>
              </a:tabLst>
            </a:pPr>
            <a:r>
              <a:rPr sz="1300" spc="65">
                <a:solidFill>
                  <a:srgbClr val="FFFFFF"/>
                </a:solidFill>
                <a:latin typeface="Tahoma"/>
                <a:cs typeface="Tahoma"/>
              </a:rPr>
              <a:t>PVCs</a:t>
            </a:r>
            <a:r>
              <a:rPr sz="1300" spc="-160">
                <a:solidFill>
                  <a:srgbClr val="FFFFFF"/>
                </a:solidFill>
                <a:latin typeface="Tahoma"/>
                <a:cs typeface="Tahoma"/>
              </a:rPr>
              <a:t> </a:t>
            </a:r>
            <a:r>
              <a:rPr lang="el-GR" sz="1300" spc="5">
                <a:solidFill>
                  <a:srgbClr val="FFFFFF"/>
                </a:solidFill>
                <a:latin typeface="Tahoma"/>
                <a:cs typeface="Tahoma"/>
              </a:rPr>
              <a:t>καλύπτονται σε </a:t>
            </a:r>
            <a:r>
              <a:rPr lang="en-US" sz="1300" spc="5">
                <a:solidFill>
                  <a:srgbClr val="FFFFFF"/>
                </a:solidFill>
                <a:latin typeface="Tahoma"/>
                <a:cs typeface="Tahoma"/>
              </a:rPr>
              <a:t>namespaces</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lang="el-GR" sz="1300" spc="5">
                <a:solidFill>
                  <a:srgbClr val="FFFFFF"/>
                </a:solidFill>
                <a:latin typeface="Tahoma"/>
                <a:cs typeface="Tahoma"/>
              </a:rPr>
              <a:t>Υποστηρίζουν</a:t>
            </a:r>
            <a:r>
              <a:rPr sz="1300" spc="-165">
                <a:solidFill>
                  <a:srgbClr val="FFFFFF"/>
                </a:solidFill>
                <a:latin typeface="Tahoma"/>
                <a:cs typeface="Tahoma"/>
              </a:rPr>
              <a:t> </a:t>
            </a:r>
            <a:r>
              <a:rPr sz="1300" spc="10" err="1">
                <a:solidFill>
                  <a:srgbClr val="FFFFFF"/>
                </a:solidFill>
                <a:latin typeface="Tahoma"/>
                <a:cs typeface="Tahoma"/>
              </a:rPr>
              <a:t>accessModes</a:t>
            </a:r>
            <a:r>
              <a:rPr sz="1300" spc="-160">
                <a:solidFill>
                  <a:srgbClr val="FFFFFF"/>
                </a:solidFill>
                <a:latin typeface="Tahoma"/>
                <a:cs typeface="Tahoma"/>
              </a:rPr>
              <a:t> </a:t>
            </a:r>
            <a:r>
              <a:rPr lang="el-GR" sz="1300" spc="25">
                <a:solidFill>
                  <a:srgbClr val="FFFFFF"/>
                </a:solidFill>
                <a:latin typeface="Tahoma"/>
                <a:cs typeface="Tahoma"/>
              </a:rPr>
              <a:t>όπως τα</a:t>
            </a:r>
            <a:r>
              <a:rPr sz="1300" spc="-160">
                <a:solidFill>
                  <a:srgbClr val="FFFFFF"/>
                </a:solidFill>
                <a:latin typeface="Tahoma"/>
                <a:cs typeface="Tahoma"/>
              </a:rPr>
              <a:t> </a:t>
            </a:r>
            <a:r>
              <a:rPr sz="1300" spc="55">
                <a:solidFill>
                  <a:srgbClr val="FFFFFF"/>
                </a:solidFill>
                <a:latin typeface="Tahoma"/>
                <a:cs typeface="Tahoma"/>
              </a:rPr>
              <a:t>PVs</a:t>
            </a:r>
            <a:endParaRPr sz="1300">
              <a:latin typeface="Tahoma"/>
              <a:cs typeface="Tahoma"/>
            </a:endParaRPr>
          </a:p>
          <a:p>
            <a:pPr marL="340995" indent="-328295">
              <a:lnSpc>
                <a:spcPct val="100000"/>
              </a:lnSpc>
              <a:spcBef>
                <a:spcPts val="240"/>
              </a:spcBef>
              <a:buFont typeface="Arial"/>
              <a:buChar char="●"/>
              <a:tabLst>
                <a:tab pos="340360" algn="l"/>
                <a:tab pos="340995" algn="l"/>
              </a:tabLst>
            </a:pPr>
            <a:r>
              <a:rPr lang="el-GR" sz="1300" spc="15">
                <a:solidFill>
                  <a:srgbClr val="FFFFFF"/>
                </a:solidFill>
                <a:latin typeface="Tahoma"/>
                <a:cs typeface="Tahoma"/>
              </a:rPr>
              <a:t>Χρησιμοποιεί μοντέλο αιτήματος πόρων παρόμοιο με των Pods</a:t>
            </a:r>
          </a:p>
          <a:p>
            <a:pPr marL="340995" indent="-328295">
              <a:lnSpc>
                <a:spcPct val="100000"/>
              </a:lnSpc>
              <a:spcBef>
                <a:spcPts val="240"/>
              </a:spcBef>
              <a:buFont typeface="Arial"/>
              <a:buChar char="●"/>
              <a:tabLst>
                <a:tab pos="340360" algn="l"/>
                <a:tab pos="340995" algn="l"/>
              </a:tabLst>
            </a:pPr>
            <a:r>
              <a:rPr lang="el-GR" sz="1300" spc="65">
                <a:solidFill>
                  <a:srgbClr val="FFFFFF"/>
                </a:solidFill>
                <a:latin typeface="Tahoma"/>
                <a:cs typeface="Tahoma"/>
              </a:rPr>
              <a:t>Τα </a:t>
            </a:r>
            <a:r>
              <a:rPr lang="en-US" sz="1300" spc="65">
                <a:solidFill>
                  <a:srgbClr val="FFFFFF"/>
                </a:solidFill>
                <a:latin typeface="Tahoma"/>
                <a:cs typeface="Tahoma"/>
              </a:rPr>
              <a:t>PVCs</a:t>
            </a:r>
            <a:r>
              <a:rPr sz="1300" spc="-160">
                <a:solidFill>
                  <a:srgbClr val="FFFFFF"/>
                </a:solidFill>
                <a:latin typeface="Tahoma"/>
                <a:cs typeface="Tahoma"/>
              </a:rPr>
              <a:t> </a:t>
            </a:r>
            <a:r>
              <a:rPr lang="el-GR" sz="1300" spc="30">
                <a:solidFill>
                  <a:srgbClr val="FFFFFF"/>
                </a:solidFill>
                <a:latin typeface="Tahoma"/>
                <a:cs typeface="Tahoma"/>
              </a:rPr>
              <a:t>θα καταναλώσουν χώρο αποθήκευσης από τα αντίστοιχα </a:t>
            </a:r>
            <a:r>
              <a:rPr sz="1300" spc="55">
                <a:solidFill>
                  <a:srgbClr val="FFFFFF"/>
                </a:solidFill>
                <a:latin typeface="Tahoma"/>
                <a:cs typeface="Tahoma"/>
              </a:rPr>
              <a:t>PVs</a:t>
            </a:r>
            <a:r>
              <a:rPr lang="el-GR" sz="1300" spc="55">
                <a:solidFill>
                  <a:srgbClr val="FFFFFF"/>
                </a:solidFill>
                <a:latin typeface="Tahoma"/>
                <a:cs typeface="Tahoma"/>
              </a:rPr>
              <a:t> ή </a:t>
            </a:r>
            <a:r>
              <a:rPr sz="1300" spc="5" err="1">
                <a:solidFill>
                  <a:srgbClr val="FFFFFF"/>
                </a:solidFill>
                <a:latin typeface="Tahoma"/>
                <a:cs typeface="Tahoma"/>
              </a:rPr>
              <a:t>StorageClasses </a:t>
            </a:r>
            <a:r>
              <a:rPr lang="el-GR" sz="1300" spc="-10">
                <a:solidFill>
                  <a:srgbClr val="FFFFFF"/>
                </a:solidFill>
                <a:latin typeface="Tahoma"/>
                <a:cs typeface="Tahoma"/>
              </a:rPr>
              <a:t>βασισμένα</a:t>
            </a:r>
            <a:r>
              <a:rPr sz="1300" spc="-10">
                <a:solidFill>
                  <a:srgbClr val="FFFFFF"/>
                </a:solidFill>
                <a:latin typeface="Tahoma"/>
                <a:cs typeface="Tahoma"/>
              </a:rPr>
              <a:t> </a:t>
            </a:r>
            <a:r>
              <a:rPr lang="el-GR" sz="1300" spc="5">
                <a:solidFill>
                  <a:srgbClr val="FFFFFF"/>
                </a:solidFill>
                <a:latin typeface="Tahoma"/>
                <a:cs typeface="Tahoma"/>
              </a:rPr>
              <a:t>στα</a:t>
            </a:r>
            <a:r>
              <a:rPr sz="1300" spc="5">
                <a:solidFill>
                  <a:srgbClr val="FFFFFF"/>
                </a:solidFill>
                <a:latin typeface="Tahoma"/>
                <a:cs typeface="Tahoma"/>
              </a:rPr>
              <a:t> </a:t>
            </a:r>
            <a:r>
              <a:rPr sz="1300" i="1" err="1">
                <a:solidFill>
                  <a:srgbClr val="FFFFFF"/>
                </a:solidFill>
                <a:latin typeface="Calibri"/>
                <a:cs typeface="Calibri"/>
              </a:rPr>
              <a:t>storageClass </a:t>
            </a:r>
            <a:r>
              <a:rPr lang="el-GR" sz="1300" spc="-10">
                <a:solidFill>
                  <a:srgbClr val="FFFFFF"/>
                </a:solidFill>
                <a:latin typeface="Tahoma"/>
                <a:cs typeface="Tahoma"/>
              </a:rPr>
              <a:t>και</a:t>
            </a:r>
            <a:r>
              <a:rPr sz="1300" spc="-10">
                <a:solidFill>
                  <a:srgbClr val="FFFFFF"/>
                </a:solidFill>
                <a:latin typeface="Tahoma"/>
                <a:cs typeface="Tahoma"/>
              </a:rPr>
              <a:t>  </a:t>
            </a:r>
            <a:r>
              <a:rPr sz="1300">
                <a:solidFill>
                  <a:srgbClr val="FFFFFF"/>
                </a:solidFill>
                <a:latin typeface="Tahoma"/>
                <a:cs typeface="Tahoma"/>
              </a:rPr>
              <a:t>selectors.</a:t>
            </a:r>
            <a:endParaRPr sz="1300">
              <a:latin typeface="Tahoma"/>
              <a:cs typeface="Tahoma"/>
            </a:endParaRPr>
          </a:p>
        </p:txBody>
      </p:sp>
      <p:sp>
        <p:nvSpPr>
          <p:cNvPr id="4" name="object 4"/>
          <p:cNvSpPr/>
          <p:nvPr/>
        </p:nvSpPr>
        <p:spPr>
          <a:xfrm>
            <a:off x="1297350" y="1684450"/>
            <a:ext cx="2876549" cy="2570774"/>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33406" y="644933"/>
            <a:ext cx="2415540" cy="391160"/>
          </a:xfrm>
          <a:prstGeom prst="rect">
            <a:avLst/>
          </a:prstGeom>
        </p:spPr>
        <p:txBody>
          <a:bodyPr vert="horz" wrap="square" lIns="0" tIns="12700" rIns="0" bIns="0" rtlCol="0">
            <a:spAutoFit/>
          </a:bodyPr>
          <a:lstStyle/>
          <a:p>
            <a:pPr marL="12700">
              <a:lnSpc>
                <a:spcPct val="100000"/>
              </a:lnSpc>
              <a:spcBef>
                <a:spcPts val="100"/>
              </a:spcBef>
            </a:pPr>
            <a:r>
              <a:rPr sz="2400" spc="275"/>
              <a:t>Storage</a:t>
            </a:r>
            <a:r>
              <a:rPr sz="2400" spc="30"/>
              <a:t> </a:t>
            </a:r>
            <a:r>
              <a:rPr sz="2400" spc="250"/>
              <a:t>Classes</a:t>
            </a:r>
            <a:endParaRPr sz="2400"/>
          </a:p>
        </p:txBody>
      </p:sp>
      <p:sp>
        <p:nvSpPr>
          <p:cNvPr id="3" name="object 3"/>
          <p:cNvSpPr txBox="1"/>
          <p:nvPr/>
        </p:nvSpPr>
        <p:spPr>
          <a:xfrm>
            <a:off x="4799583" y="1603490"/>
            <a:ext cx="3235960" cy="176073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360" marR="5080" indent="-328295">
              <a:lnSpc>
                <a:spcPct val="115399"/>
              </a:lnSpc>
              <a:spcBef>
                <a:spcPts val="100"/>
              </a:spcBef>
              <a:buFont typeface="Arial"/>
              <a:buChar char="●"/>
              <a:tabLst>
                <a:tab pos="340360" algn="l"/>
                <a:tab pos="340995" algn="l"/>
              </a:tabLst>
            </a:pPr>
            <a:r>
              <a:rPr lang="el-GR" sz="1300" spc="15">
                <a:solidFill>
                  <a:srgbClr val="FFFFFF"/>
                </a:solidFill>
                <a:latin typeface="Tahoma"/>
                <a:cs typeface="Tahoma"/>
              </a:rPr>
              <a:t>Χρησιμοποιεί ένα εξωτερικό σύστημα που ορίζεται από τον πάροχο για τη δυναμική κατανάλωση και κατανομή αποθήκευσης.</a:t>
            </a:r>
            <a:endParaRPr lang="en-US" sz="1300" spc="15">
              <a:solidFill>
                <a:srgbClr val="FFFFFF"/>
              </a:solidFill>
              <a:latin typeface="Tahoma"/>
              <a:cs typeface="Tahoma"/>
            </a:endParaRPr>
          </a:p>
          <a:p>
            <a:pPr marL="340360" marR="5080" indent="-328295">
              <a:lnSpc>
                <a:spcPct val="115399"/>
              </a:lnSpc>
              <a:spcBef>
                <a:spcPts val="100"/>
              </a:spcBef>
              <a:buFont typeface="Arial"/>
              <a:buChar char="●"/>
              <a:tabLst>
                <a:tab pos="340360" algn="l"/>
                <a:tab pos="340995" algn="l"/>
              </a:tabLst>
            </a:pPr>
            <a:r>
              <a:rPr sz="1300">
                <a:solidFill>
                  <a:srgbClr val="FFFFFF"/>
                </a:solidFill>
                <a:latin typeface="Tahoma"/>
                <a:cs typeface="Tahoma"/>
              </a:rPr>
              <a:t>Storage </a:t>
            </a:r>
            <a:r>
              <a:rPr sz="1300" spc="15">
                <a:solidFill>
                  <a:srgbClr val="FFFFFF"/>
                </a:solidFill>
                <a:latin typeface="Tahoma"/>
                <a:cs typeface="Tahoma"/>
              </a:rPr>
              <a:t>Class</a:t>
            </a:r>
            <a:r>
              <a:rPr sz="1300" spc="-325">
                <a:solidFill>
                  <a:srgbClr val="FFFFFF"/>
                </a:solidFill>
                <a:latin typeface="Tahoma"/>
                <a:cs typeface="Tahoma"/>
              </a:rPr>
              <a:t> </a:t>
            </a:r>
            <a:r>
              <a:rPr sz="1300" spc="15">
                <a:solidFill>
                  <a:srgbClr val="FFFFFF"/>
                </a:solidFill>
                <a:latin typeface="Tahoma"/>
                <a:cs typeface="Tahoma"/>
              </a:rPr>
              <a:t>Fields</a:t>
            </a:r>
            <a:endParaRPr sz="1300">
              <a:latin typeface="Tahoma"/>
              <a:cs typeface="Tahoma"/>
            </a:endParaRPr>
          </a:p>
          <a:p>
            <a:pPr marL="798195" lvl="1" indent="-313055">
              <a:lnSpc>
                <a:spcPct val="100000"/>
              </a:lnSpc>
              <a:spcBef>
                <a:spcPts val="245"/>
              </a:spcBef>
              <a:buFont typeface="Arial"/>
              <a:buChar char="○"/>
              <a:tabLst>
                <a:tab pos="797560" algn="l"/>
                <a:tab pos="798195" algn="l"/>
              </a:tabLst>
            </a:pPr>
            <a:r>
              <a:rPr sz="1100" spc="20">
                <a:solidFill>
                  <a:srgbClr val="FFFFFF"/>
                </a:solidFill>
                <a:latin typeface="Tahoma"/>
                <a:cs typeface="Tahoma"/>
              </a:rPr>
              <a:t>Provisioner</a:t>
            </a:r>
            <a:endParaRPr sz="1100">
              <a:latin typeface="Tahoma"/>
              <a:cs typeface="Tahoma"/>
            </a:endParaRPr>
          </a:p>
          <a:p>
            <a:pPr marL="798195" lvl="1" indent="-313055">
              <a:lnSpc>
                <a:spcPct val="100000"/>
              </a:lnSpc>
              <a:spcBef>
                <a:spcPts val="180"/>
              </a:spcBef>
              <a:buFont typeface="Arial"/>
              <a:buChar char="○"/>
              <a:tabLst>
                <a:tab pos="797560" algn="l"/>
                <a:tab pos="798195" algn="l"/>
              </a:tabLst>
            </a:pPr>
            <a:r>
              <a:rPr sz="1100" spc="10">
                <a:solidFill>
                  <a:srgbClr val="FFFFFF"/>
                </a:solidFill>
                <a:latin typeface="Tahoma"/>
                <a:cs typeface="Tahoma"/>
              </a:rPr>
              <a:t>Parameters</a:t>
            </a:r>
            <a:endParaRPr sz="1100">
              <a:latin typeface="Tahoma"/>
              <a:cs typeface="Tahoma"/>
            </a:endParaRPr>
          </a:p>
          <a:p>
            <a:pPr marL="798195" lvl="1" indent="-313055">
              <a:lnSpc>
                <a:spcPct val="100000"/>
              </a:lnSpc>
              <a:spcBef>
                <a:spcPts val="180"/>
              </a:spcBef>
              <a:buFont typeface="Arial"/>
              <a:buChar char="○"/>
              <a:tabLst>
                <a:tab pos="797560" algn="l"/>
                <a:tab pos="798195" algn="l"/>
              </a:tabLst>
            </a:pPr>
            <a:r>
              <a:rPr sz="1100" spc="15">
                <a:solidFill>
                  <a:srgbClr val="FFFFFF"/>
                </a:solidFill>
                <a:latin typeface="Tahoma"/>
                <a:cs typeface="Tahoma"/>
              </a:rPr>
              <a:t>reclaimPolicy</a:t>
            </a:r>
            <a:endParaRPr sz="1100">
              <a:latin typeface="Tahoma"/>
              <a:cs typeface="Tahoma"/>
            </a:endParaRPr>
          </a:p>
        </p:txBody>
      </p:sp>
      <p:sp>
        <p:nvSpPr>
          <p:cNvPr id="4" name="object 4"/>
          <p:cNvSpPr/>
          <p:nvPr/>
        </p:nvSpPr>
        <p:spPr>
          <a:xfrm>
            <a:off x="1235077" y="1204650"/>
            <a:ext cx="3310299" cy="3636999"/>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3874770" cy="391160"/>
          </a:xfrm>
          <a:prstGeom prst="rect">
            <a:avLst/>
          </a:prstGeom>
        </p:spPr>
        <p:txBody>
          <a:bodyPr vert="horz" wrap="square" lIns="0" tIns="12700" rIns="0" bIns="0" rtlCol="0">
            <a:spAutoFit/>
          </a:bodyPr>
          <a:lstStyle/>
          <a:p>
            <a:pPr marL="12700">
              <a:lnSpc>
                <a:spcPct val="100000"/>
              </a:lnSpc>
              <a:spcBef>
                <a:spcPts val="100"/>
              </a:spcBef>
            </a:pPr>
            <a:r>
              <a:rPr sz="2400" spc="300"/>
              <a:t>Concepts </a:t>
            </a:r>
            <a:r>
              <a:rPr sz="2400" spc="180"/>
              <a:t>-</a:t>
            </a:r>
            <a:r>
              <a:rPr sz="2400" spc="-175"/>
              <a:t> </a:t>
            </a:r>
            <a:r>
              <a:rPr sz="2400" spc="254"/>
              <a:t>Configuration</a:t>
            </a:r>
            <a:endParaRPr sz="2400"/>
          </a:p>
        </p:txBody>
      </p:sp>
      <p:sp>
        <p:nvSpPr>
          <p:cNvPr id="3" name="object 3"/>
          <p:cNvSpPr txBox="1">
            <a:spLocks noGrp="1"/>
          </p:cNvSpPr>
          <p:nvPr>
            <p:ph type="body" idx="1"/>
          </p:nvPr>
        </p:nvSpPr>
        <p:spPr>
          <a:xfrm>
            <a:off x="908489" y="1600061"/>
            <a:ext cx="7327020" cy="1778372"/>
          </a:xfrm>
          <a:prstGeom prst="rect">
            <a:avLst/>
          </a:prstGeom>
        </p:spPr>
        <p:txBody>
          <a:bodyPr vert="horz" wrap="square" lIns="0" tIns="18415" rIns="0" bIns="0" rtlCol="0">
            <a:spAutoFit/>
          </a:bodyPr>
          <a:lstStyle/>
          <a:p>
            <a:pPr marL="474345" marR="204470">
              <a:lnSpc>
                <a:spcPct val="114599"/>
              </a:lnSpc>
              <a:spcBef>
                <a:spcPts val="145"/>
              </a:spcBef>
            </a:pPr>
            <a:r>
              <a:rPr sz="1600" b="1" spc="-25" err="1">
                <a:latin typeface="Gill Sans MT"/>
                <a:cs typeface="Gill Sans MT"/>
              </a:rPr>
              <a:t>ConfigMap </a:t>
            </a:r>
            <a:r>
              <a:rPr b="1" spc="30">
                <a:latin typeface="Gill Sans MT"/>
                <a:cs typeface="Gill Sans MT"/>
              </a:rPr>
              <a:t>- </a:t>
            </a:r>
            <a:r>
              <a:rPr lang="el-GR" spc="15"/>
              <a:t>Εξωτερικά δεδομένα που είναι αποθηκευμένα στο kubernetes, τα οποία μπορούν να αναφέρονται ως όρισμα γραμμής εντολών, μεταβλητή περιβάλλοντος ή να εισαχθούν ως αρχείο σε προσάρτηση τόμου</a:t>
            </a:r>
            <a:r>
              <a:rPr lang="en-US" spc="15"/>
              <a:t> (Volume)</a:t>
            </a:r>
            <a:r>
              <a:rPr lang="el-GR" spc="15"/>
              <a:t>. Ιδανικό για το διαχωρισμό της εφαρμογής σε δοχεία.</a:t>
            </a:r>
            <a:endParaRPr lang="en-US" spc="15"/>
          </a:p>
          <a:p>
            <a:pPr marL="474345" marR="204470">
              <a:lnSpc>
                <a:spcPct val="114599"/>
              </a:lnSpc>
              <a:spcBef>
                <a:spcPts val="145"/>
              </a:spcBef>
            </a:pPr>
            <a:endParaRPr sz="1600">
              <a:latin typeface="Gill Sans MT"/>
              <a:cs typeface="Gill Sans MT"/>
            </a:endParaRPr>
          </a:p>
          <a:p>
            <a:pPr marL="474345" marR="5080">
              <a:lnSpc>
                <a:spcPct val="113900"/>
              </a:lnSpc>
              <a:spcBef>
                <a:spcPts val="5"/>
              </a:spcBef>
            </a:pPr>
            <a:r>
              <a:rPr sz="1600" b="1" spc="-55">
                <a:latin typeface="Gill Sans MT"/>
                <a:cs typeface="Gill Sans MT"/>
              </a:rPr>
              <a:t>Secret</a:t>
            </a:r>
            <a:r>
              <a:rPr sz="1600" b="1" spc="-190">
                <a:latin typeface="Gill Sans MT"/>
                <a:cs typeface="Gill Sans MT"/>
              </a:rPr>
              <a:t> </a:t>
            </a:r>
            <a:r>
              <a:rPr b="1" spc="30">
                <a:latin typeface="Gill Sans MT"/>
                <a:cs typeface="Gill Sans MT"/>
              </a:rPr>
              <a:t>-</a:t>
            </a:r>
            <a:r>
              <a:rPr b="1" spc="-105">
                <a:latin typeface="Gill Sans MT"/>
                <a:cs typeface="Gill Sans MT"/>
              </a:rPr>
              <a:t> </a:t>
            </a:r>
            <a:r>
              <a:rPr lang="el-GR" spc="15"/>
              <a:t>Λειτουργικά πανομοιότυπο με το ConfigMaps, αλλά αποθηκεύεται κωδικοποιημένο ως base64 και κρυπτογραφημένο σε </a:t>
            </a:r>
            <a:r>
              <a:rPr lang="en-US" spc="15"/>
              <a:t>rest</a:t>
            </a:r>
            <a:r>
              <a:rPr lang="el-GR" spc="15"/>
              <a:t>(αν έχει διαμορφωθεί).</a:t>
            </a:r>
            <a:endParaRPr sz="1600">
              <a:latin typeface="Gill Sans MT"/>
              <a:cs typeface="Gill Sans MT"/>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410"/>
            <a:ext cx="8229600" cy="857250"/>
          </a:xfrm>
        </p:spPr>
        <p:txBody>
          <a:bodyPr/>
          <a:lstStyle/>
          <a:p>
            <a:r>
              <a:rPr lang="el-GR"/>
              <a:t>Αρχιτεκτονική</a:t>
            </a:r>
            <a:endParaRPr lang="en-US"/>
          </a:p>
        </p:txBody>
      </p:sp>
      <p:pic>
        <p:nvPicPr>
          <p:cNvPr id="5" name="Εικόνα 4">
            <a:extLst>
              <a:ext uri="{FF2B5EF4-FFF2-40B4-BE49-F238E27FC236}">
                <a16:creationId xmlns:a16="http://schemas.microsoft.com/office/drawing/2014/main" id="{B280D833-246A-BBDD-0BB8-E70C8A9B086D}"/>
              </a:ext>
            </a:extLst>
          </p:cNvPr>
          <p:cNvPicPr>
            <a:picLocks noChangeAspect="1"/>
          </p:cNvPicPr>
          <p:nvPr/>
        </p:nvPicPr>
        <p:blipFill>
          <a:blip r:embed="rId2"/>
          <a:stretch>
            <a:fillRect/>
          </a:stretch>
        </p:blipFill>
        <p:spPr>
          <a:xfrm>
            <a:off x="2228850" y="1254169"/>
            <a:ext cx="4686300" cy="3667125"/>
          </a:xfrm>
          <a:prstGeom prst="rect">
            <a:avLst/>
          </a:prstGeom>
        </p:spPr>
      </p:pic>
    </p:spTree>
    <p:extLst>
      <p:ext uri="{BB962C8B-B14F-4D97-AF65-F5344CB8AC3E}">
        <p14:creationId xmlns:p14="http://schemas.microsoft.com/office/powerpoint/2010/main" val="130898155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644933"/>
            <a:ext cx="3738245" cy="391160"/>
          </a:xfrm>
          <a:prstGeom prst="rect">
            <a:avLst/>
          </a:prstGeom>
        </p:spPr>
        <p:txBody>
          <a:bodyPr vert="horz" wrap="square" lIns="0" tIns="12700" rIns="0" bIns="0" rtlCol="0">
            <a:spAutoFit/>
          </a:bodyPr>
          <a:lstStyle/>
          <a:p>
            <a:pPr marL="12700">
              <a:lnSpc>
                <a:spcPct val="100000"/>
              </a:lnSpc>
              <a:spcBef>
                <a:spcPts val="100"/>
              </a:spcBef>
            </a:pPr>
            <a:r>
              <a:rPr sz="2400" spc="280"/>
              <a:t>ConfigMaps </a:t>
            </a:r>
            <a:r>
              <a:rPr sz="2400" spc="330"/>
              <a:t>and</a:t>
            </a:r>
            <a:r>
              <a:rPr sz="2400" spc="-150"/>
              <a:t> </a:t>
            </a:r>
            <a:r>
              <a:rPr sz="2400" spc="250"/>
              <a:t>Secrets</a:t>
            </a:r>
            <a:endParaRPr sz="2400"/>
          </a:p>
        </p:txBody>
      </p:sp>
      <p:sp>
        <p:nvSpPr>
          <p:cNvPr id="3" name="object 3"/>
          <p:cNvSpPr txBox="1"/>
          <p:nvPr/>
        </p:nvSpPr>
        <p:spPr>
          <a:xfrm>
            <a:off x="1565957" y="1314756"/>
            <a:ext cx="4446379" cy="1016945"/>
          </a:xfrm>
          <a:prstGeom prst="rect">
            <a:avLst/>
          </a:prstGeom>
        </p:spPr>
        <p:txBody>
          <a:bodyPr vert="horz" wrap="square" lIns="0" tIns="495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0995" indent="-328295">
              <a:lnSpc>
                <a:spcPct val="100000"/>
              </a:lnSpc>
              <a:spcBef>
                <a:spcPts val="390"/>
              </a:spcBef>
              <a:buFont typeface="Arial"/>
              <a:buChar char="●"/>
              <a:tabLst>
                <a:tab pos="340360" algn="l"/>
                <a:tab pos="340995" algn="l"/>
              </a:tabLst>
            </a:pPr>
            <a:r>
              <a:rPr lang="el-GR" sz="1300" spc="25">
                <a:solidFill>
                  <a:srgbClr val="FFFFFF"/>
                </a:solidFill>
                <a:latin typeface="Tahoma"/>
                <a:cs typeface="Tahoma"/>
              </a:rPr>
              <a:t>Χρησιμοποιείται στο </a:t>
            </a:r>
            <a:r>
              <a:rPr sz="1300" spc="30">
                <a:solidFill>
                  <a:srgbClr val="FFFFFF"/>
                </a:solidFill>
                <a:latin typeface="Tahoma"/>
                <a:cs typeface="Tahoma"/>
              </a:rPr>
              <a:t>Pod</a:t>
            </a:r>
            <a:r>
              <a:rPr sz="1300" spc="-165">
                <a:solidFill>
                  <a:srgbClr val="FFFFFF"/>
                </a:solidFill>
                <a:latin typeface="Tahoma"/>
                <a:cs typeface="Tahoma"/>
              </a:rPr>
              <a:t> </a:t>
            </a:r>
            <a:r>
              <a:rPr sz="1300" spc="-5">
                <a:solidFill>
                  <a:srgbClr val="FFFFFF"/>
                </a:solidFill>
                <a:latin typeface="Tahoma"/>
                <a:cs typeface="Tahoma"/>
              </a:rPr>
              <a:t>Config:</a:t>
            </a:r>
            <a:endParaRPr sz="1300">
              <a:latin typeface="Tahoma"/>
              <a:cs typeface="Tahoma"/>
            </a:endParaRPr>
          </a:p>
          <a:p>
            <a:pPr marL="798195" lvl="1" indent="-313055">
              <a:lnSpc>
                <a:spcPct val="100000"/>
              </a:lnSpc>
              <a:spcBef>
                <a:spcPts val="250"/>
              </a:spcBef>
              <a:buFont typeface="Arial"/>
              <a:buChar char="○"/>
              <a:tabLst>
                <a:tab pos="797560" algn="l"/>
                <a:tab pos="798195" algn="l"/>
              </a:tabLst>
            </a:pPr>
            <a:r>
              <a:rPr lang="el-GR" sz="1100" spc="-10">
                <a:solidFill>
                  <a:srgbClr val="FFFFFF"/>
                </a:solidFill>
                <a:latin typeface="Tahoma"/>
                <a:cs typeface="Tahoma"/>
              </a:rPr>
              <a:t>Τοποθετείτε ως αρχείο</a:t>
            </a:r>
            <a:endParaRPr sz="1100">
              <a:latin typeface="Tahoma"/>
              <a:cs typeface="Tahoma"/>
            </a:endParaRPr>
          </a:p>
          <a:p>
            <a:pPr marL="798195" lvl="1" indent="-313055">
              <a:lnSpc>
                <a:spcPct val="100000"/>
              </a:lnSpc>
              <a:spcBef>
                <a:spcPts val="180"/>
              </a:spcBef>
              <a:buFont typeface="Arial"/>
              <a:buChar char="○"/>
              <a:tabLst>
                <a:tab pos="797560" algn="l"/>
                <a:tab pos="798195" algn="l"/>
              </a:tabLst>
            </a:pPr>
            <a:r>
              <a:rPr lang="el-GR" sz="1100">
                <a:solidFill>
                  <a:srgbClr val="FFFFFF"/>
                </a:solidFill>
                <a:latin typeface="Tahoma"/>
                <a:cs typeface="Tahoma"/>
              </a:rPr>
              <a:t>Περνά ως μεταβλητή περιβάλλοντος </a:t>
            </a:r>
            <a:endParaRPr sz="1100">
              <a:latin typeface="Tahoma"/>
              <a:cs typeface="Tahoma"/>
            </a:endParaRPr>
          </a:p>
          <a:p>
            <a:pPr marL="798195" lvl="1" indent="-313055">
              <a:spcBef>
                <a:spcPts val="180"/>
              </a:spcBef>
              <a:buFont typeface="Arial"/>
              <a:buChar char="○"/>
              <a:tabLst>
                <a:tab pos="797560" algn="l"/>
                <a:tab pos="798195" algn="l"/>
              </a:tabLst>
            </a:pPr>
            <a:r>
              <a:rPr lang="el-GR" sz="1100" spc="-130">
                <a:solidFill>
                  <a:srgbClr val="FFFFFF"/>
                </a:solidFill>
                <a:latin typeface="Tahoma"/>
                <a:cs typeface="Tahoma"/>
              </a:rPr>
              <a:t>Χρησιμοποιείται ως ενσωματωμένη εντολή για το δοχείο </a:t>
            </a:r>
            <a:r>
              <a:rPr sz="1100" spc="-130">
                <a:solidFill>
                  <a:srgbClr val="FFFFFF"/>
                </a:solidFill>
                <a:latin typeface="Tahoma"/>
                <a:cs typeface="Tahoma"/>
              </a:rPr>
              <a:t> </a:t>
            </a:r>
            <a:r>
              <a:rPr sz="1100">
                <a:solidFill>
                  <a:srgbClr val="FFFFFF"/>
                </a:solidFill>
                <a:latin typeface="Tahoma"/>
                <a:cs typeface="Tahoma"/>
              </a:rPr>
              <a:t>(</a:t>
            </a:r>
            <a:r>
              <a:rPr lang="el-GR" sz="1100">
                <a:solidFill>
                  <a:srgbClr val="FFFFFF"/>
                </a:solidFill>
                <a:latin typeface="Tahoma"/>
                <a:cs typeface="Tahoma"/>
              </a:rPr>
              <a:t>πρέπει να περάσει ως μεταβλητή περιβάλλοντος</a:t>
            </a:r>
            <a:r>
              <a:rPr sz="1100" spc="-15">
                <a:solidFill>
                  <a:srgbClr val="FFFFFF"/>
                </a:solidFill>
                <a:latin typeface="Tahoma"/>
                <a:cs typeface="Tahoma"/>
              </a:rPr>
              <a:t>)</a:t>
            </a:r>
            <a:endParaRPr sz="1100">
              <a:latin typeface="Tahoma"/>
              <a:cs typeface="Tahoma"/>
            </a:endParaRPr>
          </a:p>
        </p:txBody>
      </p:sp>
      <p:sp>
        <p:nvSpPr>
          <p:cNvPr id="4" name="object 4"/>
          <p:cNvSpPr/>
          <p:nvPr/>
        </p:nvSpPr>
        <p:spPr>
          <a:xfrm>
            <a:off x="6038462" y="1307860"/>
            <a:ext cx="1925050" cy="190635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945812" y="3298762"/>
            <a:ext cx="2110349" cy="1280067"/>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3736289" y="2672475"/>
            <a:ext cx="1671408" cy="1906349"/>
          </a:xfrm>
          <a:prstGeom prst="rect">
            <a:avLst/>
          </a:prstGeom>
          <a:blipFill>
            <a:blip r:embed="rId4"/>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1724750" y="2597475"/>
            <a:ext cx="1473449" cy="1981349"/>
          </a:xfrm>
          <a:prstGeom prst="rect">
            <a:avLst/>
          </a:prstGeom>
          <a:blipFill>
            <a:blip r:embed="rId5"/>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6400" y="0"/>
            <a:ext cx="4737735" cy="4734560"/>
          </a:xfrm>
          <a:custGeom>
            <a:avLst/>
            <a:gdLst/>
            <a:ahLst/>
            <a:cxnLst/>
            <a:rect l="l" t="t" r="r" b="b"/>
            <a:pathLst>
              <a:path w="4737734" h="4734560">
                <a:moveTo>
                  <a:pt x="4737599" y="4733999"/>
                </a:moveTo>
                <a:lnTo>
                  <a:pt x="0" y="0"/>
                </a:lnTo>
                <a:lnTo>
                  <a:pt x="2393956" y="0"/>
                </a:lnTo>
                <a:lnTo>
                  <a:pt x="4737599" y="2341862"/>
                </a:lnTo>
                <a:lnTo>
                  <a:pt x="4737599" y="47339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4846825" y="0"/>
            <a:ext cx="4286885" cy="4298315"/>
          </a:xfrm>
          <a:custGeom>
            <a:avLst/>
            <a:gdLst/>
            <a:ahLst/>
            <a:cxnLst/>
            <a:rect l="l" t="t" r="r" b="b"/>
            <a:pathLst>
              <a:path w="4286884" h="4298315">
                <a:moveTo>
                  <a:pt x="4286699" y="4298099"/>
                </a:moveTo>
                <a:lnTo>
                  <a:pt x="0" y="0"/>
                </a:lnTo>
                <a:lnTo>
                  <a:pt x="4286699" y="0"/>
                </a:lnTo>
                <a:lnTo>
                  <a:pt x="4286699" y="4298099"/>
                </a:lnTo>
                <a:close/>
              </a:path>
            </a:pathLst>
          </a:custGeom>
          <a:solidFill>
            <a:srgbClr val="FFFFFF">
              <a:alpha val="345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5618399" y="1236468"/>
            <a:ext cx="808990" cy="808990"/>
          </a:xfrm>
          <a:custGeom>
            <a:avLst/>
            <a:gdLst/>
            <a:ahLst/>
            <a:cxnLst/>
            <a:rect l="l" t="t" r="r" b="b"/>
            <a:pathLst>
              <a:path w="808989"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5849856" y="1443955"/>
            <a:ext cx="808990" cy="808990"/>
          </a:xfrm>
          <a:custGeom>
            <a:avLst/>
            <a:gdLst/>
            <a:ahLst/>
            <a:cxnLst/>
            <a:rect l="l" t="t" r="r" b="b"/>
            <a:pathLst>
              <a:path w="808990" h="808989">
                <a:moveTo>
                  <a:pt x="808799" y="808800"/>
                </a:moveTo>
                <a:lnTo>
                  <a:pt x="0" y="0"/>
                </a:lnTo>
                <a:lnTo>
                  <a:pt x="404399" y="0"/>
                </a:lnTo>
                <a:lnTo>
                  <a:pt x="808799" y="40440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5987080" y="2469465"/>
            <a:ext cx="808990" cy="808990"/>
          </a:xfrm>
          <a:custGeom>
            <a:avLst/>
            <a:gdLst/>
            <a:ahLst/>
            <a:cxnLst/>
            <a:rect l="l" t="t" r="r" b="b"/>
            <a:pathLst>
              <a:path w="808990" h="808989">
                <a:moveTo>
                  <a:pt x="808800" y="808799"/>
                </a:moveTo>
                <a:lnTo>
                  <a:pt x="404399" y="808799"/>
                </a:lnTo>
                <a:lnTo>
                  <a:pt x="0" y="404399"/>
                </a:lnTo>
                <a:lnTo>
                  <a:pt x="0" y="0"/>
                </a:lnTo>
                <a:lnTo>
                  <a:pt x="808800"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6222114" y="2676952"/>
            <a:ext cx="808990" cy="808990"/>
          </a:xfrm>
          <a:custGeom>
            <a:avLst/>
            <a:gdLst/>
            <a:ahLst/>
            <a:cxnLst/>
            <a:rect l="l" t="t" r="r" b="b"/>
            <a:pathLst>
              <a:path w="808990" h="808989">
                <a:moveTo>
                  <a:pt x="808799" y="808800"/>
                </a:moveTo>
                <a:lnTo>
                  <a:pt x="0" y="0"/>
                </a:lnTo>
                <a:lnTo>
                  <a:pt x="404399" y="0"/>
                </a:lnTo>
                <a:lnTo>
                  <a:pt x="808799" y="404399"/>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6675341" y="1862017"/>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6908099" y="2069505"/>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06376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6861140" y="2477810"/>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65266" y="2692963"/>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8145081" y="3308755"/>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047599" y="3095014"/>
            <a:ext cx="808990" cy="808990"/>
          </a:xfrm>
          <a:custGeom>
            <a:avLst/>
            <a:gdLst/>
            <a:ahLst/>
            <a:cxnLst/>
            <a:rect l="l" t="t" r="r" b="b"/>
            <a:pathLst>
              <a:path w="808990" h="808989">
                <a:moveTo>
                  <a:pt x="808799" y="808800"/>
                </a:moveTo>
                <a:lnTo>
                  <a:pt x="404399" y="808800"/>
                </a:lnTo>
                <a:lnTo>
                  <a:pt x="0" y="404400"/>
                </a:lnTo>
                <a:lnTo>
                  <a:pt x="0" y="0"/>
                </a:lnTo>
                <a:lnTo>
                  <a:pt x="808799" y="808800"/>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7276648" y="3302501"/>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7227413" y="3710806"/>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1B458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7462448" y="3918294"/>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8102490" y="3718472"/>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8334532" y="3925959"/>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8288290" y="4334264"/>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FFFFFF">
              <a:alpha val="7308"/>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67349" y="0"/>
            <a:ext cx="5143500" cy="5143287"/>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txBox="1"/>
          <p:nvPr/>
        </p:nvSpPr>
        <p:spPr>
          <a:xfrm>
            <a:off x="2101993" y="2386113"/>
            <a:ext cx="2257447" cy="44371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l-GR" sz="2800" spc="300">
                <a:solidFill>
                  <a:srgbClr val="FFFFFF"/>
                </a:solidFill>
                <a:latin typeface="Calibri"/>
                <a:cs typeface="Calibri"/>
              </a:rPr>
              <a:t>Ερωτήσεις</a:t>
            </a:r>
            <a:r>
              <a:rPr sz="2800" spc="300">
                <a:solidFill>
                  <a:srgbClr val="FFFFFF"/>
                </a:solidFill>
                <a:latin typeface="Calibri"/>
                <a:cs typeface="Calibri"/>
              </a:rPr>
              <a:t>?</a:t>
            </a:r>
            <a:endParaRPr sz="2800">
              <a:latin typeface="Calibri"/>
              <a:cs typeface="Calibri"/>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410"/>
            <a:ext cx="8229600" cy="857250"/>
          </a:xfrm>
        </p:spPr>
        <p:txBody>
          <a:bodyPr/>
          <a:lstStyle/>
          <a:p>
            <a:r>
              <a:rPr lang="en-US"/>
              <a:t>Docker Engine</a:t>
            </a:r>
          </a:p>
        </p:txBody>
      </p:sp>
      <p:sp>
        <p:nvSpPr>
          <p:cNvPr id="3" name="Content Placeholder 2"/>
          <p:cNvSpPr>
            <a:spLocks noGrp="1"/>
          </p:cNvSpPr>
          <p:nvPr>
            <p:ph idx="1"/>
          </p:nvPr>
        </p:nvSpPr>
        <p:spPr>
          <a:xfrm>
            <a:off x="457200" y="1063229"/>
            <a:ext cx="8229600" cy="3149542"/>
          </a:xfrm>
        </p:spPr>
        <p:txBody>
          <a:bodyPr>
            <a:normAutofit fontScale="85000" lnSpcReduction="10000"/>
          </a:bodyPr>
          <a:lstStyle/>
          <a:p>
            <a:pPr marL="457200" indent="-457200">
              <a:buFont typeface="Arial" pitchFamily="34" charset="0"/>
              <a:buChar char="•"/>
            </a:pPr>
            <a:r>
              <a:rPr lang="el-GR" sz="2500"/>
              <a:t>Είναι υπεύθυνη για τη συνολική λειτουργία του </a:t>
            </a:r>
            <a:r>
              <a:rPr lang="en-US" sz="2500">
                <a:latin typeface="Maven Pro Regular"/>
              </a:rPr>
              <a:t>Docker.</a:t>
            </a:r>
          </a:p>
          <a:p>
            <a:pPr marL="457200" indent="-457200">
              <a:buFont typeface="Arial" pitchFamily="34" charset="0"/>
              <a:buChar char="•"/>
            </a:pPr>
            <a:r>
              <a:rPr lang="el-GR" sz="2500"/>
              <a:t>Περιέχει τα εξής:</a:t>
            </a:r>
          </a:p>
          <a:p>
            <a:pPr marL="1200150" lvl="1" indent="-457200">
              <a:buFont typeface="Arial" pitchFamily="34" charset="0"/>
              <a:buChar char="•"/>
            </a:pPr>
            <a:r>
              <a:rPr lang="el-GR" sz="2500">
                <a:solidFill>
                  <a:schemeClr val="tx1">
                    <a:lumMod val="75000"/>
                    <a:lumOff val="25000"/>
                  </a:schemeClr>
                </a:solidFill>
              </a:rPr>
              <a:t>Διακομιστής (</a:t>
            </a:r>
            <a:r>
              <a:rPr lang="en-US" sz="2500">
                <a:solidFill>
                  <a:schemeClr val="tx1">
                    <a:lumMod val="75000"/>
                    <a:lumOff val="25000"/>
                  </a:schemeClr>
                </a:solidFill>
                <a:latin typeface="Maven Pro Regular"/>
              </a:rPr>
              <a:t>Server):</a:t>
            </a:r>
            <a:r>
              <a:rPr lang="el-GR" sz="2500">
                <a:solidFill>
                  <a:schemeClr val="tx1">
                    <a:lumMod val="75000"/>
                    <a:lumOff val="25000"/>
                  </a:schemeClr>
                </a:solidFill>
                <a:latin typeface="Maven Pro Regular"/>
              </a:rPr>
              <a:t> μια</a:t>
            </a:r>
            <a:r>
              <a:rPr lang="el-GR" sz="2500">
                <a:solidFill>
                  <a:schemeClr val="tx1">
                    <a:lumMod val="75000"/>
                    <a:lumOff val="25000"/>
                  </a:schemeClr>
                </a:solidFill>
              </a:rPr>
              <a:t> διεργασία που υπακούει μόνο στα αιτήματα </a:t>
            </a:r>
            <a:r>
              <a:rPr lang="en-US" sz="2500">
                <a:solidFill>
                  <a:schemeClr val="tx1">
                    <a:lumMod val="75000"/>
                    <a:lumOff val="25000"/>
                  </a:schemeClr>
                </a:solidFill>
              </a:rPr>
              <a:t>API </a:t>
            </a:r>
            <a:r>
              <a:rPr lang="el-GR" sz="2500">
                <a:solidFill>
                  <a:schemeClr val="tx1">
                    <a:lumMod val="75000"/>
                    <a:lumOff val="25000"/>
                  </a:schemeClr>
                </a:solidFill>
              </a:rPr>
              <a:t>του </a:t>
            </a:r>
            <a:r>
              <a:rPr lang="en-US" sz="2500">
                <a:solidFill>
                  <a:schemeClr val="tx1">
                    <a:lumMod val="75000"/>
                    <a:lumOff val="25000"/>
                  </a:schemeClr>
                </a:solidFill>
              </a:rPr>
              <a:t>Docker.</a:t>
            </a:r>
          </a:p>
          <a:p>
            <a:pPr marL="1200150" lvl="1" indent="-457200">
              <a:buFont typeface="Arial" pitchFamily="34" charset="0"/>
              <a:buChar char="•"/>
            </a:pPr>
            <a:r>
              <a:rPr lang="en-US" sz="2500">
                <a:solidFill>
                  <a:schemeClr val="tx1">
                    <a:lumMod val="75000"/>
                    <a:lumOff val="25000"/>
                  </a:schemeClr>
                </a:solidFill>
                <a:latin typeface="Maven Pro Regular"/>
              </a:rPr>
              <a:t>REST API: </a:t>
            </a:r>
            <a:r>
              <a:rPr lang="el-GR" sz="2500">
                <a:solidFill>
                  <a:schemeClr val="tx1">
                    <a:lumMod val="75000"/>
                    <a:lumOff val="25000"/>
                  </a:schemeClr>
                </a:solidFill>
                <a:latin typeface="Maven Pro Regular"/>
              </a:rPr>
              <a:t>ορίζει τις μεθόδους μέσω των οποίων οι εφαρμογές μπορούν να επικοινωνούν με τον διακομιστή</a:t>
            </a:r>
            <a:r>
              <a:rPr lang="en-US" sz="2500">
                <a:solidFill>
                  <a:schemeClr val="tx1">
                    <a:lumMod val="75000"/>
                    <a:lumOff val="25000"/>
                  </a:schemeClr>
                </a:solidFill>
                <a:latin typeface="Maven Pro Regular"/>
              </a:rPr>
              <a:t>.</a:t>
            </a:r>
            <a:endParaRPr lang="el-GR" sz="2500">
              <a:solidFill>
                <a:schemeClr val="tx1">
                  <a:lumMod val="75000"/>
                  <a:lumOff val="25000"/>
                </a:schemeClr>
              </a:solidFill>
              <a:latin typeface="Maven Pro Regular"/>
            </a:endParaRPr>
          </a:p>
          <a:p>
            <a:pPr marL="1200150" lvl="1" indent="-457200">
              <a:buFont typeface="Arial" pitchFamily="34" charset="0"/>
              <a:buChar char="•"/>
            </a:pPr>
            <a:r>
              <a:rPr lang="el-GR" sz="2500">
                <a:solidFill>
                  <a:schemeClr val="tx1">
                    <a:lumMod val="75000"/>
                    <a:lumOff val="25000"/>
                  </a:schemeClr>
                </a:solidFill>
                <a:latin typeface="Maven Pro Regular"/>
              </a:rPr>
              <a:t>Πελάτης (</a:t>
            </a:r>
            <a:r>
              <a:rPr lang="en-US" sz="2500">
                <a:solidFill>
                  <a:schemeClr val="tx1">
                    <a:lumMod val="75000"/>
                    <a:lumOff val="25000"/>
                  </a:schemeClr>
                </a:solidFill>
                <a:latin typeface="Maven Pro Regular"/>
              </a:rPr>
              <a:t>Client):</a:t>
            </a:r>
            <a:r>
              <a:rPr lang="el-GR" sz="2500">
                <a:solidFill>
                  <a:schemeClr val="tx1">
                    <a:lumMod val="75000"/>
                    <a:lumOff val="25000"/>
                  </a:schemeClr>
                </a:solidFill>
                <a:latin typeface="Maven Pro Regular"/>
              </a:rPr>
              <a:t> μια διεπαφή γραμμής εντολών, η οποία επιτρέπει στους χρήστες να αλληλεπιδρούν με το Docker χρησιμοποιώντας εντολές.</a:t>
            </a:r>
            <a:endParaRPr lang="en-US" sz="2500">
              <a:solidFill>
                <a:schemeClr val="tx1">
                  <a:lumMod val="75000"/>
                  <a:lumOff val="25000"/>
                </a:schemeClr>
              </a:solidFill>
              <a:latin typeface="Maven Pro Regular"/>
            </a:endParaRPr>
          </a:p>
          <a:p>
            <a:pPr marL="1200150" lvl="1" indent="-457200">
              <a:buFont typeface="Arial" pitchFamily="34" charset="0"/>
              <a:buChar char="•"/>
            </a:pPr>
            <a:endParaRPr lang="en-US" sz="1900">
              <a:solidFill>
                <a:schemeClr val="tx1">
                  <a:lumMod val="75000"/>
                  <a:lumOff val="25000"/>
                </a:schemeClr>
              </a:solidFill>
              <a:latin typeface="Maven Pro Regular"/>
            </a:endParaRPr>
          </a:p>
        </p:txBody>
      </p:sp>
    </p:spTree>
    <p:extLst>
      <p:ext uri="{BB962C8B-B14F-4D97-AF65-F5344CB8AC3E}">
        <p14:creationId xmlns:p14="http://schemas.microsoft.com/office/powerpoint/2010/main" val="328324094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Images</a:t>
            </a:r>
          </a:p>
        </p:txBody>
      </p:sp>
      <p:sp>
        <p:nvSpPr>
          <p:cNvPr id="6" name="Content Placeholder 2">
            <a:extLst>
              <a:ext uri="{FF2B5EF4-FFF2-40B4-BE49-F238E27FC236}">
                <a16:creationId xmlns:a16="http://schemas.microsoft.com/office/drawing/2014/main" id="{E6994171-BC37-706C-412A-53737D3E4921}"/>
              </a:ext>
            </a:extLst>
          </p:cNvPr>
          <p:cNvSpPr txBox="1"/>
          <p:nvPr/>
        </p:nvSpPr>
        <p:spPr>
          <a:xfrm>
            <a:off x="457200" y="1063229"/>
            <a:ext cx="8229600" cy="2932611"/>
          </a:xfrm>
          <a:prstGeom prst="rect">
            <a:avLst/>
          </a:prstGeom>
        </p:spPr>
        <p:txBody>
          <a:bodyPr vert="horz" lIns="91440" tIns="45720" rIns="91440" bIns="45720" rtlCol="0">
            <a:normAutofit/>
          </a:bodyPr>
          <a:lstStyle>
            <a:defPPr>
              <a:defRPr lang="en-US"/>
            </a:defPPr>
            <a:lvl1pPr marL="0" indent="0" algn="l" defTabSz="457200" rtl="0" eaLnBrk="1" latinLnBrk="0" hangingPunct="1">
              <a:spcBef>
                <a:spcPct val="20000"/>
              </a:spcBef>
              <a:buFont typeface="Arial"/>
              <a:buNone/>
              <a:defRPr sz="2800" b="0" i="0" kern="1200">
                <a:solidFill>
                  <a:schemeClr val="tx1">
                    <a:lumMod val="75000"/>
                    <a:lumOff val="25000"/>
                  </a:schemeClr>
                </a:solidFill>
                <a:latin typeface="Maven Pro Regular" panose="02000000000000000000" pitchFamily="2" charset="0"/>
                <a:ea typeface="+mn-ea"/>
                <a:cs typeface="Maven Pro Regular" panose="02000000000000000000" pitchFamily="2" charset="0"/>
              </a:defRPr>
            </a:lvl1pPr>
            <a:lvl2pPr marL="742950" indent="-285750" algn="l" defTabSz="457200" rtl="0" eaLnBrk="1" latinLnBrk="0" hangingPunct="1">
              <a:spcBef>
                <a:spcPct val="20000"/>
              </a:spcBef>
              <a:buFont typeface="Arial"/>
              <a:buChar char="–"/>
              <a:defRPr sz="2400" b="0" i="0" kern="1200">
                <a:solidFill>
                  <a:schemeClr val="tx1"/>
                </a:solidFill>
                <a:latin typeface="Maven Pro Regular" panose="02000000000000000000" pitchFamily="2" charset="0"/>
                <a:ea typeface="+mn-ea"/>
                <a:cs typeface="Maven Pro Regular" panose="02000000000000000000" pitchFamily="2" charset="0"/>
              </a:defRPr>
            </a:lvl2pPr>
            <a:lvl3pPr marL="11430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3pPr>
            <a:lvl4pPr marL="16002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4pPr>
            <a:lvl5pPr marL="2057400" indent="-228600" algn="l" defTabSz="457200" rtl="0" eaLnBrk="1" latinLnBrk="0" hangingPunct="1">
              <a:spcBef>
                <a:spcPct val="20000"/>
              </a:spcBef>
              <a:buFont typeface="Arial"/>
              <a:buChar char="»"/>
              <a:defRPr sz="2000" b="0" i="0" kern="1200">
                <a:solidFill>
                  <a:schemeClr val="tx1"/>
                </a:solidFill>
                <a:latin typeface="Maven Pro Regular"/>
                <a:ea typeface="+mn-ea"/>
                <a:cs typeface="Maven Pr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itchFamily="34" charset="0"/>
              <a:buChar char="•"/>
            </a:pPr>
            <a:r>
              <a:rPr lang="el-GR" sz="1900">
                <a:latin typeface="Maven Pro Regular"/>
              </a:rPr>
              <a:t>Περιέχει την εφαρμογή και όλες τις απαραίτητες εξαρτήσεις της.</a:t>
            </a:r>
          </a:p>
          <a:p>
            <a:pPr marL="342900" indent="-342900">
              <a:buFont typeface="Arial" pitchFamily="34" charset="0"/>
              <a:buChar char="•"/>
            </a:pPr>
            <a:r>
              <a:rPr lang="el-GR" sz="1900">
                <a:solidFill>
                  <a:schemeClr val="tx1">
                    <a:lumMod val="75000"/>
                    <a:lumOff val="25000"/>
                  </a:schemeClr>
                </a:solidFill>
                <a:latin typeface="Maven Pro Regular"/>
              </a:rPr>
              <a:t>Καθορίζει πως θα εκτελεστεί.</a:t>
            </a:r>
          </a:p>
          <a:p>
            <a:pPr marL="342900" indent="-342900">
              <a:buFont typeface="Arial" pitchFamily="34" charset="0"/>
              <a:buChar char="•"/>
            </a:pPr>
            <a:r>
              <a:rPr lang="el-GR" sz="1900">
                <a:latin typeface="Maven Pro Regular"/>
              </a:rPr>
              <a:t>Κατασκευάζονται με τη χρήση </a:t>
            </a:r>
            <a:r>
              <a:rPr lang="en-US" sz="1900" err="1">
                <a:latin typeface="Maven Pro Regular"/>
              </a:rPr>
              <a:t>Dockerfile.</a:t>
            </a:r>
            <a:endParaRPr lang="el-GR" sz="1900">
              <a:latin typeface="Maven Pro Regular"/>
            </a:endParaRPr>
          </a:p>
          <a:p>
            <a:pPr marL="1085850" lvl="1" indent="-342900">
              <a:buFont typeface="Arial" pitchFamily="34" charset="0"/>
              <a:buChar char="•"/>
            </a:pPr>
            <a:r>
              <a:rPr lang="el-GR" sz="1500">
                <a:solidFill>
                  <a:schemeClr val="tx1">
                    <a:lumMod val="75000"/>
                    <a:lumOff val="25000"/>
                  </a:schemeClr>
                </a:solidFill>
                <a:latin typeface="Maven Pro Regular"/>
              </a:rPr>
              <a:t>Χρησιμοποιούν </a:t>
            </a:r>
            <a:r>
              <a:rPr lang="en-US" sz="1500">
                <a:solidFill>
                  <a:schemeClr val="tx1">
                    <a:lumMod val="75000"/>
                    <a:lumOff val="25000"/>
                  </a:schemeClr>
                </a:solidFill>
                <a:latin typeface="Maven Pro Regular"/>
              </a:rPr>
              <a:t>DSL (Domain Specific Language)</a:t>
            </a:r>
            <a:r>
              <a:rPr lang="el-GR" sz="1500">
                <a:solidFill>
                  <a:schemeClr val="tx1">
                    <a:lumMod val="75000"/>
                    <a:lumOff val="25000"/>
                  </a:schemeClr>
                </a:solidFill>
                <a:latin typeface="Maven Pro Regular"/>
              </a:rPr>
              <a:t>.</a:t>
            </a:r>
            <a:endParaRPr lang="en-US" sz="1500">
              <a:solidFill>
                <a:schemeClr val="tx1">
                  <a:lumMod val="75000"/>
                  <a:lumOff val="25000"/>
                </a:schemeClr>
              </a:solidFill>
              <a:latin typeface="Maven Pro Regular"/>
            </a:endParaRPr>
          </a:p>
          <a:p>
            <a:pPr marL="1085850" lvl="1" indent="-342900">
              <a:buFont typeface="Arial" pitchFamily="34" charset="0"/>
              <a:buChar char="•"/>
            </a:pPr>
            <a:r>
              <a:rPr lang="el-GR" sz="1500">
                <a:solidFill>
                  <a:schemeClr val="tx1">
                    <a:lumMod val="75000"/>
                    <a:lumOff val="25000"/>
                  </a:schemeClr>
                </a:solidFill>
                <a:latin typeface="Maven Pro Regular"/>
              </a:rPr>
              <a:t>Ορίζουν πως θα κατασκευαστεί μια εικόνα.</a:t>
            </a:r>
            <a:endParaRPr lang="en-US" sz="1500">
              <a:solidFill>
                <a:schemeClr val="tx1">
                  <a:lumMod val="75000"/>
                  <a:lumOff val="25000"/>
                </a:schemeClr>
              </a:solidFill>
              <a:latin typeface="Maven Pro Regular"/>
            </a:endParaRPr>
          </a:p>
          <a:p>
            <a:pPr marL="1200150" lvl="1" indent="-457200">
              <a:buFont typeface="Arial" pitchFamily="34" charset="0"/>
              <a:buChar char="•"/>
            </a:pPr>
            <a:endParaRPr lang="en-US" sz="1900">
              <a:solidFill>
                <a:schemeClr val="tx1">
                  <a:lumMod val="75000"/>
                  <a:lumOff val="25000"/>
                </a:schemeClr>
              </a:solidFill>
              <a:latin typeface="Maven Pro Regular"/>
            </a:endParaRPr>
          </a:p>
        </p:txBody>
      </p:sp>
      <p:sp>
        <p:nvSpPr>
          <p:cNvPr id="11" name="Rectangle 2">
            <a:extLst>
              <a:ext uri="{FF2B5EF4-FFF2-40B4-BE49-F238E27FC236}">
                <a16:creationId xmlns:a16="http://schemas.microsoft.com/office/drawing/2014/main" id="{1F9B78A6-1745-6E66-FFE4-640B929299E1}"/>
              </a:ext>
            </a:extLst>
          </p:cNvPr>
          <p:cNvSpPr>
            <a:spLocks noChangeArrowheads="1"/>
          </p:cNvSpPr>
          <p:nvPr/>
        </p:nvSpPr>
        <p:spPr bwMode="auto">
          <a:xfrm>
            <a:off x="2337955" y="2821765"/>
            <a:ext cx="4468090" cy="2031325"/>
          </a:xfrm>
          <a:prstGeom prst="rect">
            <a:avLst/>
          </a:prstGeom>
          <a:solidFill>
            <a:srgbClr val="3F3F3F"/>
          </a:solidFill>
          <a:ln>
            <a:noFill/>
          </a:ln>
          <a:effectLst/>
        </p:spPr>
        <p:txBody>
          <a:bodyPr vert="horz" wrap="squar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FROM</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centos:7</a:t>
            </a: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RUN</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yum install -y python-devel python-virtualenv</a:t>
            </a:r>
            <a:endParaRPr lang="en-US" altLang="en-US" sz="120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RUN</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virtualenv /opt/indico/venv</a:t>
            </a:r>
            <a:endParaRPr lang="en-US" altLang="en-US" sz="120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RUN</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pip install indico</a:t>
            </a:r>
            <a:endParaRPr lang="en-US" altLang="en-US" sz="120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COPY</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entrypoint.sh /opt/indico/entrypoint.sh</a:t>
            </a: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EXPOSE</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a:ln>
                  <a:noFill/>
                </a:ln>
                <a:solidFill>
                  <a:schemeClr val="accent5">
                    <a:lumMod val="60000"/>
                    <a:lumOff val="40000"/>
                  </a:schemeClr>
                </a:solidFill>
                <a:effectLst/>
                <a:latin typeface="Consolas" panose="020B0609020204030204" pitchFamily="49" charset="0"/>
              </a:rPr>
              <a:t>8000</a:t>
            </a: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200" b="0" i="0" u="none" strike="noStrike" cap="none" normalizeH="0" baseline="0">
                <a:ln>
                  <a:noFill/>
                </a:ln>
                <a:solidFill>
                  <a:srgbClr val="ECD6B1"/>
                </a:solidFill>
                <a:effectLst/>
                <a:latin typeface="Consolas" panose="020B0609020204030204" pitchFamily="49" charset="0"/>
              </a:rPr>
              <a:t>ENTRYPOINT</a:t>
            </a:r>
            <a:r>
              <a:rPr kumimoji="0" lang="en-US" altLang="en-US" sz="1200" b="0" i="0" u="none" strike="noStrike" cap="none" normalizeH="0" baseline="0">
                <a:ln>
                  <a:noFill/>
                </a:ln>
                <a:solidFill>
                  <a:schemeClr val="bg1">
                    <a:lumMod val="85000"/>
                  </a:schemeClr>
                </a:solidFill>
                <a:effectLst/>
                <a:latin typeface="Consolas" panose="020B0609020204030204" pitchFamily="49" charset="0"/>
              </a:rPr>
              <a:t> /opt/indico/entrypoint.sh</a:t>
            </a:r>
            <a:endParaRPr kumimoji="0" lang="en-US" altLang="en-US" sz="2800" b="0" i="0" u="none" strike="noStrike" cap="none" normalizeH="0" baseline="0">
              <a:ln>
                <a:noFill/>
              </a:ln>
              <a:solidFill>
                <a:schemeClr val="bg1">
                  <a:lumMod val="85000"/>
                </a:schemeClr>
              </a:solidFill>
              <a:effectLst/>
              <a:latin typeface="Consolas" panose="020B0609020204030204" pitchFamily="49" charset="0"/>
            </a:endParaRPr>
          </a:p>
        </p:txBody>
      </p:sp>
    </p:spTree>
    <p:extLst>
      <p:ext uri="{BB962C8B-B14F-4D97-AF65-F5344CB8AC3E}">
        <p14:creationId xmlns:p14="http://schemas.microsoft.com/office/powerpoint/2010/main" val="31808068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Logic</a:t>
            </a:r>
          </a:p>
        </p:txBody>
      </p:sp>
      <p:pic>
        <p:nvPicPr>
          <p:cNvPr id="4" name="Εικόνα 3">
            <a:extLst>
              <a:ext uri="{FF2B5EF4-FFF2-40B4-BE49-F238E27FC236}">
                <a16:creationId xmlns:a16="http://schemas.microsoft.com/office/drawing/2014/main" id="{5425F5ED-4A1E-81C5-AFED-D1A32C7C37AD}"/>
              </a:ext>
            </a:extLst>
          </p:cNvPr>
          <p:cNvPicPr>
            <a:picLocks noChangeAspect="1"/>
          </p:cNvPicPr>
          <p:nvPr/>
        </p:nvPicPr>
        <p:blipFill>
          <a:blip r:embed="rId3"/>
          <a:stretch>
            <a:fillRect/>
          </a:stretch>
        </p:blipFill>
        <p:spPr>
          <a:xfrm>
            <a:off x="1609725" y="1769473"/>
            <a:ext cx="5924550" cy="1447800"/>
          </a:xfrm>
          <a:prstGeom prst="rect">
            <a:avLst/>
          </a:prstGeom>
        </p:spPr>
      </p:pic>
    </p:spTree>
    <p:extLst>
      <p:ext uri="{BB962C8B-B14F-4D97-AF65-F5344CB8AC3E}">
        <p14:creationId xmlns:p14="http://schemas.microsoft.com/office/powerpoint/2010/main" val="1756448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7"/>
  <p:tag name="AS_OS" val="Unix 5.15.0.1044"/>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ftware Project Pitch Deck by Slidesgo">
  <a:themeElements>
    <a:clrScheme name="Simple Light">
      <a:dk1>
        <a:srgbClr val="FFFFFF"/>
      </a:dk1>
      <a:lt1>
        <a:srgbClr val="B12AC7"/>
      </a:lt1>
      <a:dk2>
        <a:srgbClr val="1A237E"/>
      </a:dk2>
      <a:lt2>
        <a:srgbClr val="0396D8"/>
      </a:lt2>
      <a:accent1>
        <a:srgbClr val="1851A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2530</Words>
  <Application>Microsoft Office PowerPoint</Application>
  <PresentationFormat>Προβολή στην οθόνη (16:9)</PresentationFormat>
  <Paragraphs>280</Paragraphs>
  <Slides>61</Slides>
  <Notes>8</Notes>
  <HiddenSlides>0</HiddenSlides>
  <MMClips>0</MMClips>
  <ScaleCrop>false</ScaleCrop>
  <HeadingPairs>
    <vt:vector size="6" baseType="variant">
      <vt:variant>
        <vt:lpstr>Γραμματοσειρές που χρησιμοποιούνται</vt:lpstr>
      </vt:variant>
      <vt:variant>
        <vt:i4>12</vt:i4>
      </vt:variant>
      <vt:variant>
        <vt:lpstr>Θέμα</vt:lpstr>
      </vt:variant>
      <vt:variant>
        <vt:i4>5</vt:i4>
      </vt:variant>
      <vt:variant>
        <vt:lpstr>Τίτλοι διαφανειών</vt:lpstr>
      </vt:variant>
      <vt:variant>
        <vt:i4>61</vt:i4>
      </vt:variant>
    </vt:vector>
  </HeadingPairs>
  <TitlesOfParts>
    <vt:vector size="78" baseType="lpstr">
      <vt:lpstr>Maven Pro Medium</vt:lpstr>
      <vt:lpstr>Gill Sans MT</vt:lpstr>
      <vt:lpstr>Open Sans</vt:lpstr>
      <vt:lpstr>Open Sans Light</vt:lpstr>
      <vt:lpstr>Consolas</vt:lpstr>
      <vt:lpstr>Tahoma</vt:lpstr>
      <vt:lpstr>Calibri</vt:lpstr>
      <vt:lpstr>Söhne</vt:lpstr>
      <vt:lpstr>Arial</vt:lpstr>
      <vt:lpstr>Times New Roman</vt:lpstr>
      <vt:lpstr>Maven Pro Regular</vt:lpstr>
      <vt:lpstr>DM Sans</vt:lpstr>
      <vt:lpstr>Office Theme</vt:lpstr>
      <vt:lpstr>Software Project Pitch Deck by Slidesgo</vt:lpstr>
      <vt:lpstr>Office Theme</vt:lpstr>
      <vt:lpstr>Office Theme</vt:lpstr>
      <vt:lpstr>Office Theme</vt:lpstr>
      <vt:lpstr>Building Scalable Applications using Docker and Kubernetes</vt:lpstr>
      <vt:lpstr>Docker</vt:lpstr>
      <vt:lpstr>Τι είναι το Docker</vt:lpstr>
      <vt:lpstr>Τι είναι το δοχείο</vt:lpstr>
      <vt:lpstr>Κύριες διαφορές</vt:lpstr>
      <vt:lpstr>Αρχιτεκτονική</vt:lpstr>
      <vt:lpstr>Docker Engine</vt:lpstr>
      <vt:lpstr>Docker Images</vt:lpstr>
      <vt:lpstr>Docker Logic</vt:lpstr>
      <vt:lpstr>Docker Volumes</vt:lpstr>
      <vt:lpstr>Docker Network</vt:lpstr>
      <vt:lpstr>Docker Hub</vt:lpstr>
      <vt:lpstr>Docker Hub</vt:lpstr>
      <vt:lpstr>Kubernetes</vt:lpstr>
      <vt:lpstr>Introduction</vt:lpstr>
      <vt:lpstr>Τι είναι το Kubernetes</vt:lpstr>
      <vt:lpstr>Χαρακτηριστικά</vt:lpstr>
      <vt:lpstr>Αρχιτεκτονική του  Kubernetes</vt:lpstr>
      <vt:lpstr>Architecture Overview</vt:lpstr>
      <vt:lpstr>Αρχιτεκτονική του  Kubernetes</vt:lpstr>
      <vt:lpstr>Architecture  Overview</vt:lpstr>
      <vt:lpstr>Παρουσίαση του PowerPoint</vt:lpstr>
      <vt:lpstr>Εξαρτήματα του Master</vt:lpstr>
      <vt:lpstr>kube-apiserver</vt:lpstr>
      <vt:lpstr>Παρουσίαση του PowerPoint</vt:lpstr>
      <vt:lpstr>kube-controller-manager</vt:lpstr>
      <vt:lpstr>cloud-controller-manager</vt:lpstr>
      <vt:lpstr>kube-scheduler</vt:lpstr>
      <vt:lpstr>kube-scheduler</vt:lpstr>
      <vt:lpstr>Παρουσίαση του PowerPoint</vt:lpstr>
      <vt:lpstr>Εξαρτήματα  του Node</vt:lpstr>
      <vt:lpstr>kubelet</vt:lpstr>
      <vt:lpstr>kube-proxy</vt:lpstr>
      <vt:lpstr>Container Runtime</vt:lpstr>
      <vt:lpstr>Επιπλέον παροχές</vt:lpstr>
      <vt:lpstr>Παρουσίαση του PowerPoint</vt:lpstr>
      <vt:lpstr>Δικτύωση - Βασικοί Κανόνες</vt:lpstr>
      <vt:lpstr>Networking - Fundamentals Applied</vt:lpstr>
      <vt:lpstr>Δικτύωση - CNI</vt:lpstr>
      <vt:lpstr>Έννοιες του  Kubernetes</vt:lpstr>
      <vt:lpstr>Βασικές έννοιες</vt:lpstr>
      <vt:lpstr>Labels, Annotations,  and Selectors</vt:lpstr>
      <vt:lpstr>Set-based selectors</vt:lpstr>
      <vt:lpstr>Βασικές έννοιες - Workloads</vt:lpstr>
      <vt:lpstr>Deployment</vt:lpstr>
      <vt:lpstr>Βασικές έννοιες - Workloads</vt:lpstr>
      <vt:lpstr>StatefulSet</vt:lpstr>
      <vt:lpstr>Βασικές έννοιες - Workloads</vt:lpstr>
      <vt:lpstr>Jobs</vt:lpstr>
      <vt:lpstr>CronJob</vt:lpstr>
      <vt:lpstr>Βασικές έννοιες - δίκτυο</vt:lpstr>
      <vt:lpstr>Service</vt:lpstr>
      <vt:lpstr>Ingress Controller</vt:lpstr>
      <vt:lpstr>Βασικές έννοιες – χώρος αποθήκευσης</vt:lpstr>
      <vt:lpstr>Volumes</vt:lpstr>
      <vt:lpstr>Persistent Volumes</vt:lpstr>
      <vt:lpstr>Persistent Volume Claims</vt:lpstr>
      <vt:lpstr>Storage Classes</vt:lpstr>
      <vt:lpstr>Concepts - Configuration</vt:lpstr>
      <vt:lpstr>ConfigMaps and Secrets</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Scalable Applications using Docker and Kubernetes</dc:title>
  <cp:lastModifiedBy>axilleas galanis</cp:lastModifiedBy>
  <cp:revision>2</cp:revision>
  <cp:lastPrinted>2024-02-28T12:59:05Z</cp:lastPrinted>
  <dcterms:created xsi:type="dcterms:W3CDTF">2024-02-28T12:59:05Z</dcterms:created>
  <dcterms:modified xsi:type="dcterms:W3CDTF">2024-02-29T07:09:47Z</dcterms:modified>
</cp:coreProperties>
</file>